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75" r:id="rId2"/>
  </p:sldMasterIdLst>
  <p:notesMasterIdLst>
    <p:notesMasterId r:id="rId16"/>
  </p:notesMasterIdLst>
  <p:handoutMasterIdLst>
    <p:handoutMasterId r:id="rId17"/>
  </p:handoutMasterIdLst>
  <p:sldIdLst>
    <p:sldId id="578" r:id="rId3"/>
    <p:sldId id="706" r:id="rId4"/>
    <p:sldId id="356" r:id="rId5"/>
    <p:sldId id="725" r:id="rId6"/>
    <p:sldId id="724" r:id="rId7"/>
    <p:sldId id="676" r:id="rId8"/>
    <p:sldId id="727" r:id="rId9"/>
    <p:sldId id="711" r:id="rId10"/>
    <p:sldId id="1034" r:id="rId11"/>
    <p:sldId id="775" r:id="rId12"/>
    <p:sldId id="726" r:id="rId13"/>
    <p:sldId id="728" r:id="rId14"/>
    <p:sldId id="6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851A0A-2D2E-7432-C56D-DE88238970E9}" name="GAMBA GAMBA Camilo, DCD/FSD" initials="GGCD" userId="S::Camilo.GAMBAGAMBA@oecd.org::4bc6dbae-fb86-48ca-ac64-32ef5b288c8b" providerId="AD"/>
  <p188:author id="{D3906475-FBBA-4CD5-BE7D-19D2E3AA8870}" name="DELALANDE Guillaume, DCD/FSD" initials="DGD" userId="S::Guillaume.DELALANDE@oecd.org::2d53f341-e665-4e93-a3d1-e09fa98930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 Melissa, DCD/FSD" initials="LMD" lastIdx="31" clrIdx="0">
    <p:extLst>
      <p:ext uri="{19B8F6BF-5375-455C-9EA6-DF929625EA0E}">
        <p15:presenceInfo xmlns:p15="http://schemas.microsoft.com/office/powerpoint/2012/main" userId="S-1-5-21-2146598497-832928401-1254845835-250803" providerId="AD"/>
      </p:ext>
    </p:extLst>
  </p:cmAuthor>
  <p:cmAuthor id="2" name="BERBEGAL IBANEZ Marisa, DCD/FSD" initials="BIMD" lastIdx="3" clrIdx="1">
    <p:extLst>
      <p:ext uri="{19B8F6BF-5375-455C-9EA6-DF929625EA0E}">
        <p15:presenceInfo xmlns:p15="http://schemas.microsoft.com/office/powerpoint/2012/main" userId="S-1-5-21-2146598497-832928401-1254845835-167395" providerId="AD"/>
      </p:ext>
    </p:extLst>
  </p:cmAuthor>
  <p:cmAuthor id="3" name="DELALANDE Guillaume, DCD/FSD" initials="DGD" lastIdx="24" clrIdx="2">
    <p:extLst>
      <p:ext uri="{19B8F6BF-5375-455C-9EA6-DF929625EA0E}">
        <p15:presenceInfo xmlns:p15="http://schemas.microsoft.com/office/powerpoint/2012/main" userId="S-1-5-21-2146598497-832928401-1254845835-60032" providerId="AD"/>
      </p:ext>
    </p:extLst>
  </p:cmAuthor>
  <p:cmAuthor id="4" name="BENN Julia, DCD/FSD" initials="BJD" lastIdx="7" clrIdx="3">
    <p:extLst>
      <p:ext uri="{19B8F6BF-5375-455C-9EA6-DF929625EA0E}">
        <p15:presenceInfo xmlns:p15="http://schemas.microsoft.com/office/powerpoint/2012/main" userId="S-1-5-21-2146598497-832928401-1254845835-2535" providerId="AD"/>
      </p:ext>
    </p:extLst>
  </p:cmAuthor>
  <p:cmAuthor id="5" name="GAMBA GAMBA Camilo, DCD/FSD" initials="GGCD" lastIdx="4" clrIdx="4">
    <p:extLst>
      <p:ext uri="{19B8F6BF-5375-455C-9EA6-DF929625EA0E}">
        <p15:presenceInfo xmlns:p15="http://schemas.microsoft.com/office/powerpoint/2012/main" userId="S-1-5-21-2146598497-832928401-1254845835-269963" providerId="AD"/>
      </p:ext>
    </p:extLst>
  </p:cmAuthor>
  <p:cmAuthor id="6" name="DELALANDE Guillaume, DCD/FSD" initials="DGD [2]" lastIdx="12" clrIdx="5">
    <p:extLst>
      <p:ext uri="{19B8F6BF-5375-455C-9EA6-DF929625EA0E}">
        <p15:presenceInfo xmlns:p15="http://schemas.microsoft.com/office/powerpoint/2012/main" userId="S::Guillaume.DELALANDE@oecd.org::2d53f341-e665-4e93-a3d1-e09fa9893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96B"/>
    <a:srgbClr val="D0DBE1"/>
    <a:srgbClr val="F16F23"/>
    <a:srgbClr val="259946"/>
    <a:srgbClr val="C6D2DA"/>
    <a:srgbClr val="F2682D"/>
    <a:srgbClr val="C8D0D9"/>
    <a:srgbClr val="515050"/>
    <a:srgbClr val="0F0F29"/>
    <a:srgbClr val="007A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5332" autoAdjust="0"/>
  </p:normalViewPr>
  <p:slideViewPr>
    <p:cSldViewPr snapToGrid="0" snapToObjects="1">
      <p:cViewPr varScale="1">
        <p:scale>
          <a:sx n="65" d="100"/>
          <a:sy n="65" d="100"/>
        </p:scale>
        <p:origin x="78" y="930"/>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104" d="100"/>
          <a:sy n="104" d="100"/>
        </p:scale>
        <p:origin x="329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BEE422-DF99-F84C-A4AB-29A8215D36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EDA3B6-CBA6-D348-A5CA-4C0A4B35B9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183DBA-887E-A741-97FA-0C31AF210250}" type="datetimeFigureOut">
              <a:rPr lang="en-US" smtClean="0"/>
              <a:t>11/10/2023</a:t>
            </a:fld>
            <a:endParaRPr lang="en-US"/>
          </a:p>
        </p:txBody>
      </p:sp>
      <p:sp>
        <p:nvSpPr>
          <p:cNvPr id="4" name="Footer Placeholder 3">
            <a:extLst>
              <a:ext uri="{FF2B5EF4-FFF2-40B4-BE49-F238E27FC236}">
                <a16:creationId xmlns:a16="http://schemas.microsoft.com/office/drawing/2014/main" id="{474B8586-2774-8543-91AF-F75FADA1D7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5216D5-E7B5-654E-8DD9-D0C2AFD403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E95B1D-F486-754A-914A-B5A4841AB8AE}" type="slidenum">
              <a:rPr lang="en-US" smtClean="0"/>
              <a:t>‹#›</a:t>
            </a:fld>
            <a:endParaRPr lang="en-US"/>
          </a:p>
        </p:txBody>
      </p:sp>
    </p:spTree>
    <p:extLst>
      <p:ext uri="{BB962C8B-B14F-4D97-AF65-F5344CB8AC3E}">
        <p14:creationId xmlns:p14="http://schemas.microsoft.com/office/powerpoint/2010/main" val="1729228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3E098-BC7D-DA4A-A8BA-DC31EDA2259F}"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64D57-8C23-D141-B612-47FB727B6426}" type="slidenum">
              <a:rPr lang="en-US" smtClean="0"/>
              <a:t>‹#›</a:t>
            </a:fld>
            <a:endParaRPr lang="en-US"/>
          </a:p>
        </p:txBody>
      </p:sp>
    </p:spTree>
    <p:extLst>
      <p:ext uri="{BB962C8B-B14F-4D97-AF65-F5344CB8AC3E}">
        <p14:creationId xmlns:p14="http://schemas.microsoft.com/office/powerpoint/2010/main" val="388210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664D57-8C23-D141-B612-47FB727B6426}" type="slidenum">
              <a:rPr lang="en-US" smtClean="0"/>
              <a:t>1</a:t>
            </a:fld>
            <a:endParaRPr lang="en-US"/>
          </a:p>
        </p:txBody>
      </p:sp>
    </p:spTree>
    <p:extLst>
      <p:ext uri="{BB962C8B-B14F-4D97-AF65-F5344CB8AC3E}">
        <p14:creationId xmlns:p14="http://schemas.microsoft.com/office/powerpoint/2010/main" val="66432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B0FCE-9C95-4759-A137-6614B43DE702}" type="slidenum">
              <a:rPr lang="en-GB" smtClean="0"/>
              <a:t>3</a:t>
            </a:fld>
            <a:endParaRPr lang="en-GB"/>
          </a:p>
        </p:txBody>
      </p:sp>
    </p:spTree>
    <p:extLst>
      <p:ext uri="{BB962C8B-B14F-4D97-AF65-F5344CB8AC3E}">
        <p14:creationId xmlns:p14="http://schemas.microsoft.com/office/powerpoint/2010/main" val="277980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664D57-8C23-D141-B612-47FB727B6426}" type="slidenum">
              <a:rPr lang="en-US" smtClean="0"/>
              <a:t>6</a:t>
            </a:fld>
            <a:endParaRPr lang="en-US"/>
          </a:p>
        </p:txBody>
      </p:sp>
    </p:spTree>
    <p:extLst>
      <p:ext uri="{BB962C8B-B14F-4D97-AF65-F5344CB8AC3E}">
        <p14:creationId xmlns:p14="http://schemas.microsoft.com/office/powerpoint/2010/main" val="189887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E1664D57-8C23-D141-B612-47FB727B6426}" type="slidenum">
              <a:rPr lang="en-US" smtClean="0"/>
              <a:t>8</a:t>
            </a:fld>
            <a:endParaRPr lang="en-US"/>
          </a:p>
        </p:txBody>
      </p:sp>
    </p:spTree>
    <p:extLst>
      <p:ext uri="{BB962C8B-B14F-4D97-AF65-F5344CB8AC3E}">
        <p14:creationId xmlns:p14="http://schemas.microsoft.com/office/powerpoint/2010/main" val="236386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E1664D57-8C23-D141-B612-47FB727B6426}" type="slidenum">
              <a:rPr lang="en-US" smtClean="0"/>
              <a:t>9</a:t>
            </a:fld>
            <a:endParaRPr lang="en-US"/>
          </a:p>
        </p:txBody>
      </p:sp>
    </p:spTree>
    <p:extLst>
      <p:ext uri="{BB962C8B-B14F-4D97-AF65-F5344CB8AC3E}">
        <p14:creationId xmlns:p14="http://schemas.microsoft.com/office/powerpoint/2010/main" val="269510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468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664D57-8C23-D141-B612-47FB727B6426}" type="slidenum">
              <a:rPr lang="en-US" smtClean="0"/>
              <a:t>11</a:t>
            </a:fld>
            <a:endParaRPr lang="en-US"/>
          </a:p>
        </p:txBody>
      </p:sp>
    </p:spTree>
    <p:extLst>
      <p:ext uri="{BB962C8B-B14F-4D97-AF65-F5344CB8AC3E}">
        <p14:creationId xmlns:p14="http://schemas.microsoft.com/office/powerpoint/2010/main" val="232648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664D57-8C23-D141-B612-47FB727B6426}" type="slidenum">
              <a:rPr lang="en-US" smtClean="0"/>
              <a:t>12</a:t>
            </a:fld>
            <a:endParaRPr lang="en-US"/>
          </a:p>
        </p:txBody>
      </p:sp>
    </p:spTree>
    <p:extLst>
      <p:ext uri="{BB962C8B-B14F-4D97-AF65-F5344CB8AC3E}">
        <p14:creationId xmlns:p14="http://schemas.microsoft.com/office/powerpoint/2010/main" val="9089220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emf"/><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emf"/><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16496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F2BC3-C763-D241-98C1-1B9D374C5BDE}"/>
              </a:ext>
            </a:extLst>
          </p:cNvPr>
          <p:cNvSpPr>
            <a:spLocks noChangeAspect="1"/>
          </p:cNvSpPr>
          <p:nvPr userDrawn="1"/>
        </p:nvSpPr>
        <p:spPr>
          <a:xfrm>
            <a:off x="1" y="3955339"/>
            <a:ext cx="12191999" cy="2897112"/>
          </a:xfrm>
          <a:prstGeom prst="rect">
            <a:avLst/>
          </a:prstGeom>
          <a:solidFill>
            <a:srgbClr val="0F0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F2AB89F-133C-6E46-B9F9-F5374F20CE90}"/>
              </a:ext>
            </a:extLst>
          </p:cNvPr>
          <p:cNvSpPr>
            <a:spLocks noGrp="1"/>
          </p:cNvSpPr>
          <p:nvPr>
            <p:ph type="body" sz="quarter" idx="10" hasCustomPrompt="1"/>
          </p:nvPr>
        </p:nvSpPr>
        <p:spPr>
          <a:xfrm>
            <a:off x="219190" y="554914"/>
            <a:ext cx="11031906" cy="447504"/>
          </a:xfrm>
          <a:prstGeom prst="rect">
            <a:avLst/>
          </a:prstGeom>
        </p:spPr>
        <p:txBody>
          <a:bodyPr/>
          <a:lstStyle>
            <a:lvl1pPr marL="0" indent="0">
              <a:buNone/>
              <a:defRPr sz="4400" b="1" i="0">
                <a:solidFill>
                  <a:schemeClr val="bg1"/>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Core module: Introduction to TOSSD</a:t>
            </a:r>
          </a:p>
        </p:txBody>
      </p:sp>
      <p:sp>
        <p:nvSpPr>
          <p:cNvPr id="9" name="Text Placeholder 5">
            <a:extLst>
              <a:ext uri="{FF2B5EF4-FFF2-40B4-BE49-F238E27FC236}">
                <a16:creationId xmlns:a16="http://schemas.microsoft.com/office/drawing/2014/main" id="{FE2DAD54-2DCF-8F4B-948C-F0855BF49A86}"/>
              </a:ext>
            </a:extLst>
          </p:cNvPr>
          <p:cNvSpPr>
            <a:spLocks noGrp="1"/>
          </p:cNvSpPr>
          <p:nvPr>
            <p:ph type="body" sz="quarter" idx="11" hasCustomPrompt="1"/>
          </p:nvPr>
        </p:nvSpPr>
        <p:spPr>
          <a:xfrm>
            <a:off x="219190" y="1190793"/>
            <a:ext cx="9767279" cy="447504"/>
          </a:xfrm>
          <a:prstGeom prst="rect">
            <a:avLst/>
          </a:prstGeom>
        </p:spPr>
        <p:txBody>
          <a:bodyPr/>
          <a:lstStyle>
            <a:lvl1pPr marL="0" indent="0">
              <a:buNone/>
              <a:defRPr sz="2400" b="0" i="0">
                <a:solidFill>
                  <a:schemeClr val="bg1"/>
                </a:solidFill>
                <a:latin typeface="Arial" panose="020B0604020202020204" pitchFamily="34" charset="0"/>
                <a:ea typeface="Helvetica 55 Roman" panose="02000503000000020004" pitchFamily="2" charset="0"/>
                <a:cs typeface="Arial" panose="020B0604020202020204" pitchFamily="34" charset="0"/>
              </a:defRPr>
            </a:lvl1pPr>
          </a:lstStyle>
          <a:p>
            <a:pPr lvl="0"/>
            <a:r>
              <a:rPr lang="en-US" dirty="0"/>
              <a:t>Total Official Support for Sustainable Development</a:t>
            </a:r>
          </a:p>
        </p:txBody>
      </p:sp>
      <p:grpSp>
        <p:nvGrpSpPr>
          <p:cNvPr id="10" name="Group 9">
            <a:extLst>
              <a:ext uri="{FF2B5EF4-FFF2-40B4-BE49-F238E27FC236}">
                <a16:creationId xmlns:a16="http://schemas.microsoft.com/office/drawing/2014/main" id="{5633BF32-CB44-BC47-B5A7-F8AE7DDB1775}"/>
              </a:ext>
            </a:extLst>
          </p:cNvPr>
          <p:cNvGrpSpPr>
            <a:grpSpLocks noChangeAspect="1"/>
          </p:cNvGrpSpPr>
          <p:nvPr userDrawn="1"/>
        </p:nvGrpSpPr>
        <p:grpSpPr>
          <a:xfrm>
            <a:off x="159757" y="4097664"/>
            <a:ext cx="11880000" cy="2553845"/>
            <a:chOff x="168760" y="122355"/>
            <a:chExt cx="10456741" cy="2242994"/>
          </a:xfrm>
        </p:grpSpPr>
        <p:pic>
          <p:nvPicPr>
            <p:cNvPr id="11" name="Picture 10" descr="A picture containing shape&#10;&#10;Description automatically generated">
              <a:extLst>
                <a:ext uri="{FF2B5EF4-FFF2-40B4-BE49-F238E27FC236}">
                  <a16:creationId xmlns:a16="http://schemas.microsoft.com/office/drawing/2014/main" id="{03DB7510-8A2F-BA48-A5B9-701B70F777FE}"/>
                </a:ext>
              </a:extLst>
            </p:cNvPr>
            <p:cNvPicPr>
              <a:picLocks noChangeAspect="1"/>
            </p:cNvPicPr>
            <p:nvPr/>
          </p:nvPicPr>
          <p:blipFill>
            <a:blip r:embed="rId2"/>
            <a:stretch>
              <a:fillRect/>
            </a:stretch>
          </p:blipFill>
          <p:spPr>
            <a:xfrm>
              <a:off x="9560566" y="122355"/>
              <a:ext cx="1058583" cy="1058583"/>
            </a:xfrm>
            <a:prstGeom prst="rect">
              <a:avLst/>
            </a:prstGeom>
          </p:spPr>
        </p:pic>
        <p:pic>
          <p:nvPicPr>
            <p:cNvPr id="12" name="Picture 11" descr="Text&#10;&#10;Description automatically generated">
              <a:extLst>
                <a:ext uri="{FF2B5EF4-FFF2-40B4-BE49-F238E27FC236}">
                  <a16:creationId xmlns:a16="http://schemas.microsoft.com/office/drawing/2014/main" id="{22DE6AF8-68FB-004D-9FC0-60222F283808}"/>
                </a:ext>
              </a:extLst>
            </p:cNvPr>
            <p:cNvPicPr>
              <a:picLocks noChangeAspect="1"/>
            </p:cNvPicPr>
            <p:nvPr/>
          </p:nvPicPr>
          <p:blipFill>
            <a:blip r:embed="rId3"/>
            <a:stretch>
              <a:fillRect/>
            </a:stretch>
          </p:blipFill>
          <p:spPr>
            <a:xfrm>
              <a:off x="168760" y="122355"/>
              <a:ext cx="1058583" cy="1058583"/>
            </a:xfrm>
            <a:prstGeom prst="rect">
              <a:avLst/>
            </a:prstGeom>
          </p:spPr>
        </p:pic>
        <p:pic>
          <p:nvPicPr>
            <p:cNvPr id="13" name="Picture 12" descr="Icon&#10;&#10;Description automatically generated">
              <a:extLst>
                <a:ext uri="{FF2B5EF4-FFF2-40B4-BE49-F238E27FC236}">
                  <a16:creationId xmlns:a16="http://schemas.microsoft.com/office/drawing/2014/main" id="{98139EDC-C833-0A41-8109-047EF4AEAD94}"/>
                </a:ext>
              </a:extLst>
            </p:cNvPr>
            <p:cNvPicPr>
              <a:picLocks noChangeAspect="1"/>
            </p:cNvPicPr>
            <p:nvPr/>
          </p:nvPicPr>
          <p:blipFill>
            <a:blip r:embed="rId4"/>
            <a:stretch>
              <a:fillRect/>
            </a:stretch>
          </p:blipFill>
          <p:spPr>
            <a:xfrm>
              <a:off x="1343530" y="122355"/>
              <a:ext cx="1058583" cy="1058583"/>
            </a:xfrm>
            <a:prstGeom prst="rect">
              <a:avLst/>
            </a:prstGeom>
          </p:spPr>
        </p:pic>
        <p:pic>
          <p:nvPicPr>
            <p:cNvPr id="14" name="Picture 13" descr="Icon&#10;&#10;Description automatically generated">
              <a:extLst>
                <a:ext uri="{FF2B5EF4-FFF2-40B4-BE49-F238E27FC236}">
                  <a16:creationId xmlns:a16="http://schemas.microsoft.com/office/drawing/2014/main" id="{1EA6AAD1-78CB-2E4E-AACF-4603B8E54C9C}"/>
                </a:ext>
              </a:extLst>
            </p:cNvPr>
            <p:cNvPicPr>
              <a:picLocks noChangeAspect="1"/>
            </p:cNvPicPr>
            <p:nvPr/>
          </p:nvPicPr>
          <p:blipFill>
            <a:blip r:embed="rId5"/>
            <a:stretch>
              <a:fillRect/>
            </a:stretch>
          </p:blipFill>
          <p:spPr>
            <a:xfrm>
              <a:off x="2518299" y="122355"/>
              <a:ext cx="1058583" cy="1058583"/>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703DDDB0-DFE1-1D49-9482-F920E9624947}"/>
                </a:ext>
              </a:extLst>
            </p:cNvPr>
            <p:cNvPicPr>
              <a:picLocks noChangeAspect="1"/>
            </p:cNvPicPr>
            <p:nvPr/>
          </p:nvPicPr>
          <p:blipFill>
            <a:blip r:embed="rId6"/>
            <a:stretch>
              <a:fillRect/>
            </a:stretch>
          </p:blipFill>
          <p:spPr>
            <a:xfrm>
              <a:off x="3693069" y="122355"/>
              <a:ext cx="1058583" cy="1058583"/>
            </a:xfrm>
            <a:prstGeom prst="rect">
              <a:avLst/>
            </a:prstGeom>
          </p:spPr>
        </p:pic>
        <p:pic>
          <p:nvPicPr>
            <p:cNvPr id="16" name="Picture 15" descr="Icon&#10;&#10;Description automatically generated">
              <a:extLst>
                <a:ext uri="{FF2B5EF4-FFF2-40B4-BE49-F238E27FC236}">
                  <a16:creationId xmlns:a16="http://schemas.microsoft.com/office/drawing/2014/main" id="{BB05B284-D3D3-E74A-9B7B-51F6EAB902CF}"/>
                </a:ext>
              </a:extLst>
            </p:cNvPr>
            <p:cNvPicPr>
              <a:picLocks noChangeAspect="1"/>
            </p:cNvPicPr>
            <p:nvPr/>
          </p:nvPicPr>
          <p:blipFill>
            <a:blip r:embed="rId7"/>
            <a:stretch>
              <a:fillRect/>
            </a:stretch>
          </p:blipFill>
          <p:spPr>
            <a:xfrm>
              <a:off x="4867839" y="122355"/>
              <a:ext cx="1058583" cy="1058583"/>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DF4027A5-0E85-6B46-8AEA-A33BB53C6B0F}"/>
                </a:ext>
              </a:extLst>
            </p:cNvPr>
            <p:cNvPicPr>
              <a:picLocks noChangeAspect="1"/>
            </p:cNvPicPr>
            <p:nvPr/>
          </p:nvPicPr>
          <p:blipFill>
            <a:blip r:embed="rId8"/>
            <a:stretch>
              <a:fillRect/>
            </a:stretch>
          </p:blipFill>
          <p:spPr>
            <a:xfrm>
              <a:off x="6042608" y="122355"/>
              <a:ext cx="1058583" cy="1058583"/>
            </a:xfrm>
            <a:prstGeom prst="rect">
              <a:avLst/>
            </a:prstGeom>
          </p:spPr>
        </p:pic>
        <p:pic>
          <p:nvPicPr>
            <p:cNvPr id="18" name="Picture 17" descr="Icon&#10;&#10;Description automatically generated">
              <a:extLst>
                <a:ext uri="{FF2B5EF4-FFF2-40B4-BE49-F238E27FC236}">
                  <a16:creationId xmlns:a16="http://schemas.microsoft.com/office/drawing/2014/main" id="{48DC6E02-6891-3548-A89A-DEF79EB0849A}"/>
                </a:ext>
              </a:extLst>
            </p:cNvPr>
            <p:cNvPicPr>
              <a:picLocks noChangeAspect="1"/>
            </p:cNvPicPr>
            <p:nvPr/>
          </p:nvPicPr>
          <p:blipFill>
            <a:blip r:embed="rId9"/>
            <a:stretch>
              <a:fillRect/>
            </a:stretch>
          </p:blipFill>
          <p:spPr>
            <a:xfrm>
              <a:off x="7217377" y="122355"/>
              <a:ext cx="1058583" cy="1058583"/>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FD73F75C-DADB-034F-8CB7-2B3DBCC5013E}"/>
                </a:ext>
              </a:extLst>
            </p:cNvPr>
            <p:cNvPicPr>
              <a:picLocks noChangeAspect="1"/>
            </p:cNvPicPr>
            <p:nvPr/>
          </p:nvPicPr>
          <p:blipFill>
            <a:blip r:embed="rId10"/>
            <a:stretch>
              <a:fillRect/>
            </a:stretch>
          </p:blipFill>
          <p:spPr>
            <a:xfrm>
              <a:off x="8385797" y="122355"/>
              <a:ext cx="1058583" cy="1058583"/>
            </a:xfrm>
            <a:prstGeom prst="rect">
              <a:avLst/>
            </a:prstGeom>
          </p:spPr>
        </p:pic>
        <p:pic>
          <p:nvPicPr>
            <p:cNvPr id="20" name="Picture 19" descr="Icon&#10;&#10;Description automatically generated with medium confidence">
              <a:extLst>
                <a:ext uri="{FF2B5EF4-FFF2-40B4-BE49-F238E27FC236}">
                  <a16:creationId xmlns:a16="http://schemas.microsoft.com/office/drawing/2014/main" id="{D10D069D-9248-C34E-993E-E9B208A92FD7}"/>
                </a:ext>
              </a:extLst>
            </p:cNvPr>
            <p:cNvPicPr>
              <a:picLocks noChangeAspect="1"/>
            </p:cNvPicPr>
            <p:nvPr/>
          </p:nvPicPr>
          <p:blipFill>
            <a:blip r:embed="rId11"/>
            <a:stretch>
              <a:fillRect/>
            </a:stretch>
          </p:blipFill>
          <p:spPr>
            <a:xfrm>
              <a:off x="168760" y="1306766"/>
              <a:ext cx="1058583" cy="1058583"/>
            </a:xfrm>
            <a:prstGeom prst="rect">
              <a:avLst/>
            </a:prstGeom>
          </p:spPr>
        </p:pic>
        <p:pic>
          <p:nvPicPr>
            <p:cNvPr id="21" name="Picture 20" descr="A picture containing graphical user interface&#10;&#10;Description automatically generated">
              <a:extLst>
                <a:ext uri="{FF2B5EF4-FFF2-40B4-BE49-F238E27FC236}">
                  <a16:creationId xmlns:a16="http://schemas.microsoft.com/office/drawing/2014/main" id="{C06BDB7F-B6D6-FE46-A3EA-8A05E80CC5D2}"/>
                </a:ext>
              </a:extLst>
            </p:cNvPr>
            <p:cNvPicPr>
              <a:picLocks noChangeAspect="1"/>
            </p:cNvPicPr>
            <p:nvPr/>
          </p:nvPicPr>
          <p:blipFill>
            <a:blip r:embed="rId12"/>
            <a:stretch>
              <a:fillRect/>
            </a:stretch>
          </p:blipFill>
          <p:spPr>
            <a:xfrm>
              <a:off x="1343530" y="1306766"/>
              <a:ext cx="1058583" cy="1058583"/>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57CCCE8-2B10-564C-A9CD-DAABAB5F7472}"/>
                </a:ext>
              </a:extLst>
            </p:cNvPr>
            <p:cNvPicPr>
              <a:picLocks noChangeAspect="1"/>
            </p:cNvPicPr>
            <p:nvPr/>
          </p:nvPicPr>
          <p:blipFill>
            <a:blip r:embed="rId13"/>
            <a:stretch>
              <a:fillRect/>
            </a:stretch>
          </p:blipFill>
          <p:spPr>
            <a:xfrm>
              <a:off x="2518299" y="1306766"/>
              <a:ext cx="1058583" cy="1058583"/>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68253416-625A-1C41-8002-665A6906CE4D}"/>
                </a:ext>
              </a:extLst>
            </p:cNvPr>
            <p:cNvPicPr>
              <a:picLocks noChangeAspect="1"/>
            </p:cNvPicPr>
            <p:nvPr/>
          </p:nvPicPr>
          <p:blipFill>
            <a:blip r:embed="rId14"/>
            <a:stretch>
              <a:fillRect/>
            </a:stretch>
          </p:blipFill>
          <p:spPr>
            <a:xfrm>
              <a:off x="3693068" y="1301464"/>
              <a:ext cx="1058583" cy="1058583"/>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DC9A66BD-3FEF-B340-A8CD-2E9C31A3A6A6}"/>
                </a:ext>
              </a:extLst>
            </p:cNvPr>
            <p:cNvPicPr>
              <a:picLocks noChangeAspect="1"/>
            </p:cNvPicPr>
            <p:nvPr/>
          </p:nvPicPr>
          <p:blipFill>
            <a:blip r:embed="rId15"/>
            <a:stretch>
              <a:fillRect/>
            </a:stretch>
          </p:blipFill>
          <p:spPr>
            <a:xfrm>
              <a:off x="4867838" y="1301464"/>
              <a:ext cx="1058583" cy="1058583"/>
            </a:xfrm>
            <a:prstGeom prst="rect">
              <a:avLst/>
            </a:prstGeom>
          </p:spPr>
        </p:pic>
        <p:pic>
          <p:nvPicPr>
            <p:cNvPr id="25" name="Picture 24" descr="Graphical user interface, application, icon&#10;&#10;Description automatically generated">
              <a:extLst>
                <a:ext uri="{FF2B5EF4-FFF2-40B4-BE49-F238E27FC236}">
                  <a16:creationId xmlns:a16="http://schemas.microsoft.com/office/drawing/2014/main" id="{F89DE14D-B027-734F-84FD-8AFBA3DC038B}"/>
                </a:ext>
              </a:extLst>
            </p:cNvPr>
            <p:cNvPicPr>
              <a:picLocks noChangeAspect="1"/>
            </p:cNvPicPr>
            <p:nvPr/>
          </p:nvPicPr>
          <p:blipFill>
            <a:blip r:embed="rId16"/>
            <a:stretch>
              <a:fillRect/>
            </a:stretch>
          </p:blipFill>
          <p:spPr>
            <a:xfrm>
              <a:off x="6042607" y="1301464"/>
              <a:ext cx="1058583" cy="1058583"/>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066642AF-89FD-ED4F-8210-FD813121AE9F}"/>
                </a:ext>
              </a:extLst>
            </p:cNvPr>
            <p:cNvPicPr>
              <a:picLocks noChangeAspect="1"/>
            </p:cNvPicPr>
            <p:nvPr/>
          </p:nvPicPr>
          <p:blipFill>
            <a:blip r:embed="rId17"/>
            <a:stretch>
              <a:fillRect/>
            </a:stretch>
          </p:blipFill>
          <p:spPr>
            <a:xfrm>
              <a:off x="7217377" y="1301464"/>
              <a:ext cx="1058583" cy="1058583"/>
            </a:xfrm>
            <a:prstGeom prst="rect">
              <a:avLst/>
            </a:prstGeom>
          </p:spPr>
        </p:pic>
        <p:pic>
          <p:nvPicPr>
            <p:cNvPr id="27" name="Picture 26" descr="Icon&#10;&#10;Description automatically generated">
              <a:extLst>
                <a:ext uri="{FF2B5EF4-FFF2-40B4-BE49-F238E27FC236}">
                  <a16:creationId xmlns:a16="http://schemas.microsoft.com/office/drawing/2014/main" id="{5E1CB37E-4278-5D44-A114-8317CD9A2C86}"/>
                </a:ext>
              </a:extLst>
            </p:cNvPr>
            <p:cNvPicPr>
              <a:picLocks noChangeAspect="1"/>
            </p:cNvPicPr>
            <p:nvPr/>
          </p:nvPicPr>
          <p:blipFill>
            <a:blip r:embed="rId18"/>
            <a:stretch>
              <a:fillRect/>
            </a:stretch>
          </p:blipFill>
          <p:spPr>
            <a:xfrm>
              <a:off x="8392148" y="1301464"/>
              <a:ext cx="1058583" cy="1058583"/>
            </a:xfrm>
            <a:prstGeom prst="rect">
              <a:avLst/>
            </a:prstGeom>
          </p:spPr>
        </p:pic>
        <p:pic>
          <p:nvPicPr>
            <p:cNvPr id="28" name="Picture 27">
              <a:extLst>
                <a:ext uri="{FF2B5EF4-FFF2-40B4-BE49-F238E27FC236}">
                  <a16:creationId xmlns:a16="http://schemas.microsoft.com/office/drawing/2014/main" id="{CB8E284C-8469-5849-BE2C-2241533338DF}"/>
                </a:ext>
              </a:extLst>
            </p:cNvPr>
            <p:cNvPicPr>
              <a:picLocks noChangeAspect="1"/>
            </p:cNvPicPr>
            <p:nvPr/>
          </p:nvPicPr>
          <p:blipFill>
            <a:blip r:embed="rId19"/>
            <a:srcRect/>
            <a:stretch/>
          </p:blipFill>
          <p:spPr>
            <a:xfrm>
              <a:off x="9566918" y="1301465"/>
              <a:ext cx="1058583" cy="1058583"/>
            </a:xfrm>
            <a:prstGeom prst="rect">
              <a:avLst/>
            </a:prstGeom>
          </p:spPr>
        </p:pic>
      </p:grpSp>
      <p:sp>
        <p:nvSpPr>
          <p:cNvPr id="50" name="Text Placeholder 5">
            <a:extLst>
              <a:ext uri="{FF2B5EF4-FFF2-40B4-BE49-F238E27FC236}">
                <a16:creationId xmlns:a16="http://schemas.microsoft.com/office/drawing/2014/main" id="{8CEC2CA3-C36D-EB4E-8045-87D6E852A03F}"/>
              </a:ext>
            </a:extLst>
          </p:cNvPr>
          <p:cNvSpPr>
            <a:spLocks noGrp="1"/>
          </p:cNvSpPr>
          <p:nvPr>
            <p:ph type="body" sz="quarter" idx="12" hasCustomPrompt="1"/>
          </p:nvPr>
        </p:nvSpPr>
        <p:spPr>
          <a:xfrm>
            <a:off x="248463" y="1949007"/>
            <a:ext cx="7631627" cy="415007"/>
          </a:xfrm>
          <a:prstGeom prst="rect">
            <a:avLst/>
          </a:prstGeom>
        </p:spPr>
        <p:txBody>
          <a:bodyPr/>
          <a:lstStyle>
            <a:lvl1pPr marL="0" indent="0">
              <a:lnSpc>
                <a:spcPts val="2020"/>
              </a:lnSpc>
              <a:spcBef>
                <a:spcPts val="0"/>
              </a:spcBef>
              <a:buNone/>
              <a:defRPr sz="1600" b="0" i="0">
                <a:solidFill>
                  <a:schemeClr val="bg1"/>
                </a:solidFill>
                <a:latin typeface="Arial" panose="020B0604020202020204" pitchFamily="34" charset="0"/>
                <a:ea typeface="HELVETICA 65 MEDIUM" panose="02000503000000020004" pitchFamily="2" charset="0"/>
                <a:cs typeface="Arial" panose="020B0604020202020204" pitchFamily="34" charset="0"/>
              </a:defRPr>
            </a:lvl1pPr>
          </a:lstStyle>
          <a:p>
            <a:pPr lvl="0"/>
            <a:r>
              <a:rPr lang="en-US" dirty="0"/>
              <a:t>21 January 2021 / Location, place, venue / Guillaume </a:t>
            </a:r>
            <a:r>
              <a:rPr lang="en-US" dirty="0" err="1"/>
              <a:t>Delalande</a:t>
            </a:r>
            <a:endParaRPr lang="en-US" dirty="0"/>
          </a:p>
        </p:txBody>
      </p:sp>
      <p:cxnSp>
        <p:nvCxnSpPr>
          <p:cNvPr id="61" name="Straight Connector 60">
            <a:extLst>
              <a:ext uri="{FF2B5EF4-FFF2-40B4-BE49-F238E27FC236}">
                <a16:creationId xmlns:a16="http://schemas.microsoft.com/office/drawing/2014/main" id="{7A19F540-647F-734E-9906-47FECA3599BD}"/>
              </a:ext>
            </a:extLst>
          </p:cNvPr>
          <p:cNvCxnSpPr/>
          <p:nvPr userDrawn="1"/>
        </p:nvCxnSpPr>
        <p:spPr>
          <a:xfrm>
            <a:off x="341645" y="1786967"/>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70DA485-4B31-8E4C-8B07-71FD40523E80}"/>
              </a:ext>
            </a:extLst>
          </p:cNvPr>
          <p:cNvSpPr txBox="1"/>
          <p:nvPr userDrawn="1"/>
        </p:nvSpPr>
        <p:spPr>
          <a:xfrm>
            <a:off x="233715" y="3319460"/>
            <a:ext cx="5034812" cy="582339"/>
          </a:xfrm>
          <a:prstGeom prst="rect">
            <a:avLst/>
          </a:prstGeom>
          <a:noFill/>
        </p:spPr>
        <p:txBody>
          <a:bodyPr wrap="square" rtlCol="0">
            <a:spAutoFit/>
          </a:bodyPr>
          <a:lstStyle/>
          <a:p>
            <a:pPr lvl="0">
              <a:lnSpc>
                <a:spcPts val="2040"/>
              </a:lnSpc>
            </a:pPr>
            <a:r>
              <a:rPr lang="en-US" sz="1400" dirty="0">
                <a:solidFill>
                  <a:srgbClr val="C8D0D9"/>
                </a:solidFill>
                <a:latin typeface="Arial" panose="020B0604020202020204" pitchFamily="34" charset="0"/>
                <a:cs typeface="Arial" panose="020B0604020202020204" pitchFamily="34" charset="0"/>
              </a:rPr>
              <a:t>TOSSD Task Force Secretariat </a:t>
            </a:r>
          </a:p>
          <a:p>
            <a:pPr lvl="0">
              <a:lnSpc>
                <a:spcPts val="2040"/>
              </a:lnSpc>
            </a:pPr>
            <a:r>
              <a:rPr lang="en-US" sz="1400" dirty="0">
                <a:solidFill>
                  <a:srgbClr val="C8D0D9"/>
                </a:solidFill>
                <a:latin typeface="Arial" panose="020B0604020202020204" pitchFamily="34" charset="0"/>
                <a:cs typeface="Arial" panose="020B0604020202020204" pitchFamily="34" charset="0"/>
              </a:rPr>
              <a:t>OECD Development Co-operation Directorate (DCD)</a:t>
            </a:r>
          </a:p>
        </p:txBody>
      </p:sp>
      <p:sp>
        <p:nvSpPr>
          <p:cNvPr id="63" name="TextBox 62">
            <a:extLst>
              <a:ext uri="{FF2B5EF4-FFF2-40B4-BE49-F238E27FC236}">
                <a16:creationId xmlns:a16="http://schemas.microsoft.com/office/drawing/2014/main" id="{10B5A040-37D7-9B43-9C1A-429F21647283}"/>
              </a:ext>
            </a:extLst>
          </p:cNvPr>
          <p:cNvSpPr txBox="1"/>
          <p:nvPr userDrawn="1"/>
        </p:nvSpPr>
        <p:spPr>
          <a:xfrm>
            <a:off x="5420462" y="3319460"/>
            <a:ext cx="5931778" cy="582339"/>
          </a:xfrm>
          <a:prstGeom prst="rect">
            <a:avLst/>
          </a:prstGeom>
          <a:noFill/>
        </p:spPr>
        <p:txBody>
          <a:bodyPr wrap="square" rtlCol="0">
            <a:spAutoFit/>
          </a:bodyPr>
          <a:lstStyle/>
          <a:p>
            <a:pPr lvl="0">
              <a:lnSpc>
                <a:spcPts val="2040"/>
              </a:lnSpc>
            </a:pPr>
            <a:r>
              <a:rPr lang="en-US" sz="1400" dirty="0">
                <a:solidFill>
                  <a:srgbClr val="C8D0D9"/>
                </a:solidFill>
                <a:latin typeface="Arial" panose="020B0604020202020204" pitchFamily="34" charset="0"/>
                <a:cs typeface="Arial" panose="020B0604020202020204" pitchFamily="34" charset="0"/>
              </a:rPr>
              <a:t>Financing for Sustainable Development Division (FSD)</a:t>
            </a:r>
          </a:p>
          <a:p>
            <a:pPr lvl="0">
              <a:lnSpc>
                <a:spcPts val="2040"/>
              </a:lnSpc>
            </a:pPr>
            <a:r>
              <a:rPr lang="en-US" sz="1400" dirty="0">
                <a:solidFill>
                  <a:srgbClr val="C8D0D9"/>
                </a:solidFill>
                <a:latin typeface="Arial" panose="020B0604020202020204" pitchFamily="34" charset="0"/>
                <a:cs typeface="Arial" panose="020B0604020202020204" pitchFamily="34" charset="0"/>
              </a:rPr>
              <a:t>Statistical Standards and Methods Unit</a:t>
            </a:r>
          </a:p>
        </p:txBody>
      </p:sp>
    </p:spTree>
    <p:extLst>
      <p:ext uri="{BB962C8B-B14F-4D97-AF65-F5344CB8AC3E}">
        <p14:creationId xmlns:p14="http://schemas.microsoft.com/office/powerpoint/2010/main" val="1414926568"/>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rgbClr val="C8D0D9"/>
        </a:solidFill>
        <a:effectLst/>
      </p:bgPr>
    </p:bg>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56E9D422-47E1-CF4D-B510-1F26BC3DE125}"/>
              </a:ext>
            </a:extLst>
          </p:cNvPr>
          <p:cNvSpPr>
            <a:spLocks noGrp="1"/>
          </p:cNvSpPr>
          <p:nvPr>
            <p:ph type="body" sz="quarter" idx="10" hasCustomPrompt="1"/>
          </p:nvPr>
        </p:nvSpPr>
        <p:spPr>
          <a:xfrm>
            <a:off x="374940" y="682995"/>
            <a:ext cx="4146191" cy="447504"/>
          </a:xfrm>
          <a:prstGeom prst="rect">
            <a:avLst/>
          </a:prstGeom>
        </p:spPr>
        <p:txBody>
          <a:bodyPr/>
          <a:lstStyle>
            <a:lvl1pPr marL="0" indent="0">
              <a:buNone/>
              <a:defRPr sz="3600" b="1" i="0">
                <a:solidFill>
                  <a:srgbClr val="16496B"/>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References</a:t>
            </a:r>
          </a:p>
        </p:txBody>
      </p:sp>
      <p:cxnSp>
        <p:nvCxnSpPr>
          <p:cNvPr id="12" name="Straight Connector 11">
            <a:extLst>
              <a:ext uri="{FF2B5EF4-FFF2-40B4-BE49-F238E27FC236}">
                <a16:creationId xmlns:a16="http://schemas.microsoft.com/office/drawing/2014/main" id="{F95BDB25-91E4-0C4D-9FD1-36DED605CD29}"/>
              </a:ext>
            </a:extLst>
          </p:cNvPr>
          <p:cNvCxnSpPr/>
          <p:nvPr userDrawn="1"/>
        </p:nvCxnSpPr>
        <p:spPr>
          <a:xfrm>
            <a:off x="497395" y="1361225"/>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ED3F6A7-2504-0648-8F8B-16C9748E7E46}"/>
              </a:ext>
            </a:extLst>
          </p:cNvPr>
          <p:cNvSpPr>
            <a:spLocks noGrp="1"/>
          </p:cNvSpPr>
          <p:nvPr>
            <p:ph type="body" sz="quarter" idx="11" hasCustomPrompt="1"/>
          </p:nvPr>
        </p:nvSpPr>
        <p:spPr>
          <a:xfrm>
            <a:off x="374940" y="1693860"/>
            <a:ext cx="3750251" cy="447501"/>
          </a:xfrm>
          <a:prstGeom prst="rect">
            <a:avLst/>
          </a:prstGeom>
        </p:spPr>
        <p:txBody>
          <a:bodyPr/>
          <a:lstStyle>
            <a:lvl1pPr marL="0" indent="0">
              <a:buNone/>
              <a:defRPr sz="2400" b="1">
                <a:solidFill>
                  <a:srgbClr val="F16F23"/>
                </a:solidFill>
                <a:latin typeface="Arial" panose="020B0604020202020204" pitchFamily="34" charset="0"/>
                <a:cs typeface="Arial" panose="020B0604020202020204" pitchFamily="34" charset="0"/>
              </a:defRPr>
            </a:lvl1pPr>
          </a:lstStyle>
          <a:p>
            <a:pPr lvl="0"/>
            <a:r>
              <a:rPr lang="en-GB" dirty="0"/>
              <a:t>Heading</a:t>
            </a:r>
            <a:endParaRPr lang="en-US" dirty="0"/>
          </a:p>
        </p:txBody>
      </p:sp>
      <p:sp>
        <p:nvSpPr>
          <p:cNvPr id="18" name="Text Placeholder 3">
            <a:extLst>
              <a:ext uri="{FF2B5EF4-FFF2-40B4-BE49-F238E27FC236}">
                <a16:creationId xmlns:a16="http://schemas.microsoft.com/office/drawing/2014/main" id="{C6A7DB57-E13E-6142-8F62-B81DFA1FEA33}"/>
              </a:ext>
            </a:extLst>
          </p:cNvPr>
          <p:cNvSpPr>
            <a:spLocks noGrp="1"/>
          </p:cNvSpPr>
          <p:nvPr>
            <p:ph type="body" sz="quarter" idx="12" hasCustomPrompt="1"/>
          </p:nvPr>
        </p:nvSpPr>
        <p:spPr>
          <a:xfrm>
            <a:off x="374940" y="2141361"/>
            <a:ext cx="3750251" cy="447501"/>
          </a:xfrm>
          <a:prstGeom prst="rect">
            <a:avLst/>
          </a:prstGeom>
        </p:spPr>
        <p:txBody>
          <a:bodyPr/>
          <a:lstStyle>
            <a:lvl1pPr marL="0" indent="0">
              <a:buNone/>
              <a:defRPr sz="1800" b="0">
                <a:solidFill>
                  <a:srgbClr val="515050"/>
                </a:solidFill>
                <a:latin typeface="Arial" panose="020B0604020202020204" pitchFamily="34" charset="0"/>
                <a:cs typeface="Arial" panose="020B0604020202020204" pitchFamily="34" charset="0"/>
              </a:defRPr>
            </a:lvl1pPr>
          </a:lstStyle>
          <a:p>
            <a:pPr lvl="0"/>
            <a:r>
              <a:rPr lang="en-GB" dirty="0"/>
              <a:t>Description</a:t>
            </a:r>
            <a:endParaRPr lang="en-US" dirty="0"/>
          </a:p>
        </p:txBody>
      </p:sp>
      <p:sp>
        <p:nvSpPr>
          <p:cNvPr id="19" name="Text Placeholder 3">
            <a:extLst>
              <a:ext uri="{FF2B5EF4-FFF2-40B4-BE49-F238E27FC236}">
                <a16:creationId xmlns:a16="http://schemas.microsoft.com/office/drawing/2014/main" id="{3CA17703-A165-3643-85A5-1AB70E08EA65}"/>
              </a:ext>
            </a:extLst>
          </p:cNvPr>
          <p:cNvSpPr>
            <a:spLocks noGrp="1"/>
          </p:cNvSpPr>
          <p:nvPr>
            <p:ph type="body" sz="quarter" idx="13" hasCustomPrompt="1"/>
          </p:nvPr>
        </p:nvSpPr>
        <p:spPr>
          <a:xfrm>
            <a:off x="4323485" y="1693860"/>
            <a:ext cx="3750251" cy="447501"/>
          </a:xfrm>
          <a:prstGeom prst="rect">
            <a:avLst/>
          </a:prstGeom>
        </p:spPr>
        <p:txBody>
          <a:bodyPr/>
          <a:lstStyle>
            <a:lvl1pPr marL="0" indent="0">
              <a:buNone/>
              <a:defRPr sz="2400" b="1">
                <a:solidFill>
                  <a:srgbClr val="F16F23"/>
                </a:solidFill>
                <a:latin typeface="Arial" panose="020B0604020202020204" pitchFamily="34" charset="0"/>
                <a:cs typeface="Arial" panose="020B0604020202020204" pitchFamily="34" charset="0"/>
              </a:defRPr>
            </a:lvl1pPr>
          </a:lstStyle>
          <a:p>
            <a:pPr lvl="0"/>
            <a:r>
              <a:rPr lang="en-GB" dirty="0"/>
              <a:t>Heading</a:t>
            </a:r>
            <a:endParaRPr lang="en-US" dirty="0"/>
          </a:p>
        </p:txBody>
      </p:sp>
      <p:sp>
        <p:nvSpPr>
          <p:cNvPr id="20" name="Text Placeholder 3">
            <a:extLst>
              <a:ext uri="{FF2B5EF4-FFF2-40B4-BE49-F238E27FC236}">
                <a16:creationId xmlns:a16="http://schemas.microsoft.com/office/drawing/2014/main" id="{EA237AC6-31E8-2A47-A985-34DF90FF2FF0}"/>
              </a:ext>
            </a:extLst>
          </p:cNvPr>
          <p:cNvSpPr>
            <a:spLocks noGrp="1"/>
          </p:cNvSpPr>
          <p:nvPr>
            <p:ph type="body" sz="quarter" idx="14" hasCustomPrompt="1"/>
          </p:nvPr>
        </p:nvSpPr>
        <p:spPr>
          <a:xfrm>
            <a:off x="4323485" y="2141361"/>
            <a:ext cx="3750251" cy="447501"/>
          </a:xfrm>
          <a:prstGeom prst="rect">
            <a:avLst/>
          </a:prstGeom>
        </p:spPr>
        <p:txBody>
          <a:bodyPr/>
          <a:lstStyle>
            <a:lvl1pPr marL="0" indent="0">
              <a:buNone/>
              <a:defRPr sz="1800" b="0">
                <a:solidFill>
                  <a:srgbClr val="515050"/>
                </a:solidFill>
                <a:latin typeface="Arial" panose="020B0604020202020204" pitchFamily="34" charset="0"/>
                <a:cs typeface="Arial" panose="020B0604020202020204" pitchFamily="34" charset="0"/>
              </a:defRPr>
            </a:lvl1pPr>
          </a:lstStyle>
          <a:p>
            <a:pPr lvl="0"/>
            <a:r>
              <a:rPr lang="en-GB" dirty="0"/>
              <a:t>Description</a:t>
            </a:r>
            <a:endParaRPr lang="en-US" dirty="0"/>
          </a:p>
        </p:txBody>
      </p:sp>
      <p:sp>
        <p:nvSpPr>
          <p:cNvPr id="21" name="Text Placeholder 3">
            <a:extLst>
              <a:ext uri="{FF2B5EF4-FFF2-40B4-BE49-F238E27FC236}">
                <a16:creationId xmlns:a16="http://schemas.microsoft.com/office/drawing/2014/main" id="{E288B704-B3B0-BE4A-9CF2-749272122D91}"/>
              </a:ext>
            </a:extLst>
          </p:cNvPr>
          <p:cNvSpPr>
            <a:spLocks noGrp="1"/>
          </p:cNvSpPr>
          <p:nvPr>
            <p:ph type="body" sz="quarter" idx="15" hasCustomPrompt="1"/>
          </p:nvPr>
        </p:nvSpPr>
        <p:spPr>
          <a:xfrm>
            <a:off x="8261639" y="1693860"/>
            <a:ext cx="3750251" cy="447501"/>
          </a:xfrm>
          <a:prstGeom prst="rect">
            <a:avLst/>
          </a:prstGeom>
        </p:spPr>
        <p:txBody>
          <a:bodyPr/>
          <a:lstStyle>
            <a:lvl1pPr marL="0" indent="0">
              <a:buNone/>
              <a:defRPr sz="2400" b="1">
                <a:solidFill>
                  <a:srgbClr val="F16F23"/>
                </a:solidFill>
                <a:latin typeface="Arial" panose="020B0604020202020204" pitchFamily="34" charset="0"/>
                <a:cs typeface="Arial" panose="020B0604020202020204" pitchFamily="34" charset="0"/>
              </a:defRPr>
            </a:lvl1pPr>
          </a:lstStyle>
          <a:p>
            <a:pPr lvl="0"/>
            <a:r>
              <a:rPr lang="en-GB" dirty="0"/>
              <a:t>Heading</a:t>
            </a:r>
            <a:endParaRPr lang="en-US" dirty="0"/>
          </a:p>
        </p:txBody>
      </p:sp>
      <p:sp>
        <p:nvSpPr>
          <p:cNvPr id="22" name="Text Placeholder 3">
            <a:extLst>
              <a:ext uri="{FF2B5EF4-FFF2-40B4-BE49-F238E27FC236}">
                <a16:creationId xmlns:a16="http://schemas.microsoft.com/office/drawing/2014/main" id="{DD4C08CF-CA32-7B4D-84A6-2C8A5F8F2FC0}"/>
              </a:ext>
            </a:extLst>
          </p:cNvPr>
          <p:cNvSpPr>
            <a:spLocks noGrp="1"/>
          </p:cNvSpPr>
          <p:nvPr>
            <p:ph type="body" sz="quarter" idx="16" hasCustomPrompt="1"/>
          </p:nvPr>
        </p:nvSpPr>
        <p:spPr>
          <a:xfrm>
            <a:off x="8261639" y="2141361"/>
            <a:ext cx="3750251" cy="447501"/>
          </a:xfrm>
          <a:prstGeom prst="rect">
            <a:avLst/>
          </a:prstGeom>
        </p:spPr>
        <p:txBody>
          <a:bodyPr/>
          <a:lstStyle>
            <a:lvl1pPr marL="0" indent="0">
              <a:buNone/>
              <a:defRPr sz="1800" b="0">
                <a:solidFill>
                  <a:srgbClr val="515050"/>
                </a:solidFill>
                <a:latin typeface="Arial" panose="020B0604020202020204" pitchFamily="34" charset="0"/>
                <a:cs typeface="Arial" panose="020B0604020202020204" pitchFamily="34" charset="0"/>
              </a:defRPr>
            </a:lvl1pPr>
          </a:lstStyle>
          <a:p>
            <a:pPr lvl="0"/>
            <a:r>
              <a:rPr lang="en-GB" dirty="0"/>
              <a:t>Description</a:t>
            </a:r>
            <a:endParaRPr lang="en-US" dirty="0"/>
          </a:p>
        </p:txBody>
      </p:sp>
      <p:pic>
        <p:nvPicPr>
          <p:cNvPr id="10" name="Picture 9"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720350"/>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6496B"/>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C789D34-999A-9949-9991-BB7C4E2BDF84}"/>
              </a:ext>
            </a:extLst>
          </p:cNvPr>
          <p:cNvSpPr>
            <a:spLocks noGrp="1"/>
          </p:cNvSpPr>
          <p:nvPr>
            <p:ph type="body" sz="quarter" idx="10" hasCustomPrompt="1"/>
          </p:nvPr>
        </p:nvSpPr>
        <p:spPr>
          <a:xfrm>
            <a:off x="505008" y="4031362"/>
            <a:ext cx="11158557" cy="594606"/>
          </a:xfrm>
          <a:prstGeom prst="rect">
            <a:avLst/>
          </a:prstGeom>
        </p:spPr>
        <p:txBody>
          <a:bodyPr/>
          <a:lstStyle>
            <a:lvl1pPr algn="ctr">
              <a:buNone/>
              <a:defRPr sz="4800" b="1" i="0">
                <a:solidFill>
                  <a:schemeClr val="bg1"/>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Thank you</a:t>
            </a:r>
          </a:p>
        </p:txBody>
      </p:sp>
      <p:pic>
        <p:nvPicPr>
          <p:cNvPr id="3" name="Picture 2">
            <a:extLst>
              <a:ext uri="{FF2B5EF4-FFF2-40B4-BE49-F238E27FC236}">
                <a16:creationId xmlns:a16="http://schemas.microsoft.com/office/drawing/2014/main" id="{99E38819-9C46-9442-BCAA-FDB0D650FC3B}"/>
              </a:ext>
            </a:extLst>
          </p:cNvPr>
          <p:cNvPicPr>
            <a:picLocks noChangeAspect="1"/>
          </p:cNvPicPr>
          <p:nvPr userDrawn="1"/>
        </p:nvPicPr>
        <p:blipFill>
          <a:blip r:embed="rId2"/>
          <a:stretch>
            <a:fillRect/>
          </a:stretch>
        </p:blipFill>
        <p:spPr>
          <a:xfrm>
            <a:off x="5121275" y="1502231"/>
            <a:ext cx="1949450" cy="2356084"/>
          </a:xfrm>
          <a:prstGeom prst="rect">
            <a:avLst/>
          </a:prstGeom>
        </p:spPr>
      </p:pic>
      <p:pic>
        <p:nvPicPr>
          <p:cNvPr id="5" name="Picture 4"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787082"/>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C8D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85552"/>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d slide">
    <p:bg>
      <p:bgPr>
        <a:solidFill>
          <a:srgbClr val="C8D0D9"/>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C789D34-999A-9949-9991-BB7C4E2BDF84}"/>
              </a:ext>
            </a:extLst>
          </p:cNvPr>
          <p:cNvSpPr>
            <a:spLocks noGrp="1"/>
          </p:cNvSpPr>
          <p:nvPr>
            <p:ph type="body" sz="quarter" idx="10" hasCustomPrompt="1"/>
          </p:nvPr>
        </p:nvSpPr>
        <p:spPr>
          <a:xfrm>
            <a:off x="505008" y="3602047"/>
            <a:ext cx="11158557" cy="594606"/>
          </a:xfrm>
          <a:prstGeom prst="rect">
            <a:avLst/>
          </a:prstGeom>
        </p:spPr>
        <p:txBody>
          <a:bodyPr/>
          <a:lstStyle>
            <a:lvl1pPr algn="ctr">
              <a:buNone/>
              <a:defRPr sz="4800" b="1" i="0">
                <a:solidFill>
                  <a:srgbClr val="16496B"/>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Thank you</a:t>
            </a:r>
          </a:p>
        </p:txBody>
      </p:sp>
      <p:pic>
        <p:nvPicPr>
          <p:cNvPr id="3" name="Picture 2">
            <a:extLst>
              <a:ext uri="{FF2B5EF4-FFF2-40B4-BE49-F238E27FC236}">
                <a16:creationId xmlns:a16="http://schemas.microsoft.com/office/drawing/2014/main" id="{99E38819-9C46-9442-BCAA-FDB0D650FC3B}"/>
              </a:ext>
            </a:extLst>
          </p:cNvPr>
          <p:cNvPicPr>
            <a:picLocks noChangeAspect="1"/>
          </p:cNvPicPr>
          <p:nvPr userDrawn="1"/>
        </p:nvPicPr>
        <p:blipFill>
          <a:blip r:embed="rId2"/>
          <a:stretch>
            <a:fillRect/>
          </a:stretch>
        </p:blipFill>
        <p:spPr>
          <a:xfrm>
            <a:off x="5121275" y="1072916"/>
            <a:ext cx="1949450" cy="2356084"/>
          </a:xfrm>
          <a:prstGeom prst="rect">
            <a:avLst/>
          </a:prstGeom>
        </p:spPr>
      </p:pic>
      <p:sp>
        <p:nvSpPr>
          <p:cNvPr id="9" name="Text Placeholder 5">
            <a:extLst>
              <a:ext uri="{FF2B5EF4-FFF2-40B4-BE49-F238E27FC236}">
                <a16:creationId xmlns:a16="http://schemas.microsoft.com/office/drawing/2014/main" id="{2BBB040A-1D38-7F44-B82C-EEFBE121FF2D}"/>
              </a:ext>
            </a:extLst>
          </p:cNvPr>
          <p:cNvSpPr>
            <a:spLocks noGrp="1"/>
          </p:cNvSpPr>
          <p:nvPr>
            <p:ph type="body" sz="quarter" idx="11" hasCustomPrompt="1"/>
          </p:nvPr>
        </p:nvSpPr>
        <p:spPr>
          <a:xfrm>
            <a:off x="505008" y="4369700"/>
            <a:ext cx="11158557" cy="594606"/>
          </a:xfrm>
          <a:prstGeom prst="rect">
            <a:avLst/>
          </a:prstGeom>
        </p:spPr>
        <p:txBody>
          <a:bodyPr/>
          <a:lstStyle>
            <a:lvl1pPr algn="ctr">
              <a:buNone/>
              <a:defRPr sz="2000" b="1" i="0">
                <a:solidFill>
                  <a:srgbClr val="16496B"/>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err="1"/>
              <a:t>www.tossd.org</a:t>
            </a:r>
            <a:endParaRPr lang="en-US" dirty="0"/>
          </a:p>
        </p:txBody>
      </p:sp>
      <p:pic>
        <p:nvPicPr>
          <p:cNvPr id="6" name="Picture 5"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34645" y="6466149"/>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338581"/>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550D98-F86F-8B48-B898-10A8B3E6F779}"/>
              </a:ext>
            </a:extLst>
          </p:cNvPr>
          <p:cNvSpPr txBox="1"/>
          <p:nvPr userDrawn="1"/>
        </p:nvSpPr>
        <p:spPr>
          <a:xfrm>
            <a:off x="381000" y="468715"/>
            <a:ext cx="5599611" cy="830997"/>
          </a:xfrm>
          <a:prstGeom prst="rect">
            <a:avLst/>
          </a:prstGeom>
          <a:noFill/>
        </p:spPr>
        <p:txBody>
          <a:bodyPr wrap="square" rtlCol="0">
            <a:spAutoFit/>
          </a:bodyPr>
          <a:lstStyle/>
          <a:p>
            <a:r>
              <a:rPr lang="en-GB" sz="4800" b="1" i="0" dirty="0">
                <a:latin typeface="Arial" panose="020B0604020202020204" pitchFamily="34" charset="0"/>
                <a:ea typeface="HELVETICA 75" panose="02000503000000020004" pitchFamily="2" charset="0"/>
                <a:cs typeface="Arial" panose="020B0604020202020204" pitchFamily="34" charset="0"/>
              </a:rPr>
              <a:t>Colour palette</a:t>
            </a:r>
            <a:endParaRPr lang="en-US" sz="4800" b="1" i="0" dirty="0">
              <a:latin typeface="Arial" panose="020B0604020202020204" pitchFamily="34" charset="0"/>
              <a:ea typeface="HELVETICA 75" panose="02000503000000020004" pitchFamily="2" charset="0"/>
              <a:cs typeface="Arial" panose="020B0604020202020204" pitchFamily="34" charset="0"/>
            </a:endParaRPr>
          </a:p>
        </p:txBody>
      </p:sp>
      <p:sp>
        <p:nvSpPr>
          <p:cNvPr id="52" name="Rectangle 51">
            <a:extLst>
              <a:ext uri="{FF2B5EF4-FFF2-40B4-BE49-F238E27FC236}">
                <a16:creationId xmlns:a16="http://schemas.microsoft.com/office/drawing/2014/main" id="{F5196027-DFE5-6740-8B4D-2397DB08E1E9}"/>
              </a:ext>
            </a:extLst>
          </p:cNvPr>
          <p:cNvSpPr/>
          <p:nvPr userDrawn="1"/>
        </p:nvSpPr>
        <p:spPr>
          <a:xfrm>
            <a:off x="448725" y="2142303"/>
            <a:ext cx="1110710" cy="493530"/>
          </a:xfrm>
          <a:prstGeom prst="rect">
            <a:avLst/>
          </a:prstGeom>
          <a:solidFill>
            <a:srgbClr val="025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BEC22D6D-3C9F-644B-9290-F1EA43D0A823}"/>
              </a:ext>
            </a:extLst>
          </p:cNvPr>
          <p:cNvSpPr/>
          <p:nvPr userDrawn="1"/>
        </p:nvSpPr>
        <p:spPr>
          <a:xfrm>
            <a:off x="1713847" y="2142303"/>
            <a:ext cx="1110710" cy="493530"/>
          </a:xfrm>
          <a:prstGeom prst="rect">
            <a:avLst/>
          </a:prstGeom>
          <a:solidFill>
            <a:srgbClr val="1E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255B5A62-6F7A-CC45-BAAE-0BA236E53C18}"/>
              </a:ext>
            </a:extLst>
          </p:cNvPr>
          <p:cNvSpPr/>
          <p:nvPr userDrawn="1"/>
        </p:nvSpPr>
        <p:spPr>
          <a:xfrm>
            <a:off x="2978969" y="2142303"/>
            <a:ext cx="1110710" cy="493530"/>
          </a:xfrm>
          <a:prstGeom prst="rect">
            <a:avLst/>
          </a:prstGeom>
          <a:solidFill>
            <a:srgbClr val="E92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65042806-DB7E-C148-B621-87E3E194E750}"/>
              </a:ext>
            </a:extLst>
          </p:cNvPr>
          <p:cNvSpPr/>
          <p:nvPr userDrawn="1"/>
        </p:nvSpPr>
        <p:spPr>
          <a:xfrm>
            <a:off x="4244091" y="2142303"/>
            <a:ext cx="1110710" cy="493530"/>
          </a:xfrm>
          <a:prstGeom prst="rect">
            <a:avLst/>
          </a:prstGeom>
          <a:solidFill>
            <a:srgbClr val="D2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33CA4A71-BF08-9B4C-9F93-7A5805EC7474}"/>
              </a:ext>
            </a:extLst>
          </p:cNvPr>
          <p:cNvSpPr/>
          <p:nvPr userDrawn="1"/>
        </p:nvSpPr>
        <p:spPr>
          <a:xfrm>
            <a:off x="5509213" y="2142303"/>
            <a:ext cx="1110710" cy="493530"/>
          </a:xfrm>
          <a:prstGeom prst="rect">
            <a:avLst/>
          </a:prstGeom>
          <a:solidFill>
            <a:srgbClr val="259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1E4A2AA6-762B-CB49-A252-6E903B5C224D}"/>
              </a:ext>
            </a:extLst>
          </p:cNvPr>
          <p:cNvSpPr/>
          <p:nvPr userDrawn="1"/>
        </p:nvSpPr>
        <p:spPr>
          <a:xfrm>
            <a:off x="6774334" y="2142303"/>
            <a:ext cx="1110710" cy="493530"/>
          </a:xfrm>
          <a:prstGeom prst="rect">
            <a:avLst/>
          </a:prstGeom>
          <a:solidFill>
            <a:srgbClr val="C71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C8370224-7A63-C748-A47C-7E93BC8CC8FA}"/>
              </a:ext>
            </a:extLst>
          </p:cNvPr>
          <p:cNvSpPr/>
          <p:nvPr userDrawn="1"/>
        </p:nvSpPr>
        <p:spPr>
          <a:xfrm>
            <a:off x="8039455" y="2142303"/>
            <a:ext cx="1110710" cy="493530"/>
          </a:xfrm>
          <a:prstGeom prst="rect">
            <a:avLst/>
          </a:prstGeom>
          <a:solidFill>
            <a:srgbClr val="EE4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5F6842E4-C650-B54C-9983-7A79D95665BE}"/>
              </a:ext>
            </a:extLst>
          </p:cNvPr>
          <p:cNvSpPr/>
          <p:nvPr userDrawn="1"/>
        </p:nvSpPr>
        <p:spPr>
          <a:xfrm>
            <a:off x="9304576" y="2142303"/>
            <a:ext cx="1110710" cy="493530"/>
          </a:xfrm>
          <a:prstGeom prst="rect">
            <a:avLst/>
          </a:prstGeom>
          <a:solidFill>
            <a:srgbClr val="06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E9E09946-E377-8D49-B3E3-921BD35BFDA7}"/>
              </a:ext>
            </a:extLst>
          </p:cNvPr>
          <p:cNvSpPr/>
          <p:nvPr userDrawn="1"/>
        </p:nvSpPr>
        <p:spPr>
          <a:xfrm>
            <a:off x="10569697" y="2124312"/>
            <a:ext cx="1110710" cy="493530"/>
          </a:xfrm>
          <a:prstGeom prst="rect">
            <a:avLst/>
          </a:prstGeom>
          <a:solidFill>
            <a:srgbClr val="FCB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8CC484CA-68D9-0348-98D6-253E6974F06A}"/>
              </a:ext>
            </a:extLst>
          </p:cNvPr>
          <p:cNvSpPr/>
          <p:nvPr userDrawn="1"/>
        </p:nvSpPr>
        <p:spPr>
          <a:xfrm>
            <a:off x="448725" y="2775715"/>
            <a:ext cx="1110710" cy="493530"/>
          </a:xfrm>
          <a:prstGeom prst="rect">
            <a:avLst/>
          </a:prstGeom>
          <a:solidFill>
            <a:srgbClr val="921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4BAAC06E-6C57-B54F-B775-F1D78CB25A32}"/>
              </a:ext>
            </a:extLst>
          </p:cNvPr>
          <p:cNvSpPr/>
          <p:nvPr userDrawn="1"/>
        </p:nvSpPr>
        <p:spPr>
          <a:xfrm>
            <a:off x="1713847" y="2775715"/>
            <a:ext cx="1110710" cy="493530"/>
          </a:xfrm>
          <a:prstGeom prst="rect">
            <a:avLst/>
          </a:prstGeom>
          <a:solidFill>
            <a:srgbClr val="F16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8D087D1D-4AFE-6A44-A4C2-466C010F6A9B}"/>
              </a:ext>
            </a:extLst>
          </p:cNvPr>
          <p:cNvSpPr/>
          <p:nvPr userDrawn="1"/>
        </p:nvSpPr>
        <p:spPr>
          <a:xfrm>
            <a:off x="2978969" y="2775715"/>
            <a:ext cx="1110710" cy="493530"/>
          </a:xfrm>
          <a:prstGeom prst="rect">
            <a:avLst/>
          </a:prstGeom>
          <a:solidFill>
            <a:srgbClr val="DF1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61B579B0-9C26-A440-844F-717678D1AB98}"/>
              </a:ext>
            </a:extLst>
          </p:cNvPr>
          <p:cNvSpPr/>
          <p:nvPr userDrawn="1"/>
        </p:nvSpPr>
        <p:spPr>
          <a:xfrm>
            <a:off x="4244091" y="2775715"/>
            <a:ext cx="1110710" cy="493530"/>
          </a:xfrm>
          <a:prstGeom prst="rect">
            <a:avLst/>
          </a:prstGeom>
          <a:solidFill>
            <a:srgbClr val="F8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1C0EF601-6288-C749-9976-17294A3583F4}"/>
              </a:ext>
            </a:extLst>
          </p:cNvPr>
          <p:cNvSpPr/>
          <p:nvPr userDrawn="1"/>
        </p:nvSpPr>
        <p:spPr>
          <a:xfrm>
            <a:off x="5509213" y="2775715"/>
            <a:ext cx="1110710" cy="493530"/>
          </a:xfrm>
          <a:prstGeom prst="rect">
            <a:avLst/>
          </a:prstGeom>
          <a:solidFill>
            <a:srgbClr val="D08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CEFA3CF0-B85E-A64D-92A7-2B6166C38DA7}"/>
              </a:ext>
            </a:extLst>
          </p:cNvPr>
          <p:cNvSpPr/>
          <p:nvPr userDrawn="1"/>
        </p:nvSpPr>
        <p:spPr>
          <a:xfrm>
            <a:off x="6774335" y="2775715"/>
            <a:ext cx="1110710" cy="493530"/>
          </a:xfrm>
          <a:prstGeom prst="rect">
            <a:avLst/>
          </a:prstGeom>
          <a:solidFill>
            <a:srgbClr val="427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BE3FBF24-CAB2-1343-A709-2F3874B1F797}"/>
              </a:ext>
            </a:extLst>
          </p:cNvPr>
          <p:cNvSpPr/>
          <p:nvPr userDrawn="1"/>
        </p:nvSpPr>
        <p:spPr>
          <a:xfrm>
            <a:off x="8039457" y="2775715"/>
            <a:ext cx="1110710" cy="493530"/>
          </a:xfrm>
          <a:prstGeom prst="rect">
            <a:avLst/>
          </a:prstGeom>
          <a:solidFill>
            <a:srgbClr val="01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B4204E0A-4A8E-2249-9940-17AEF9B5AE7B}"/>
              </a:ext>
            </a:extLst>
          </p:cNvPr>
          <p:cNvSpPr/>
          <p:nvPr userDrawn="1"/>
        </p:nvSpPr>
        <p:spPr>
          <a:xfrm>
            <a:off x="9304579" y="2775715"/>
            <a:ext cx="1110710" cy="493530"/>
          </a:xfrm>
          <a:prstGeom prst="rect">
            <a:avLst/>
          </a:prstGeom>
          <a:solidFill>
            <a:srgbClr val="5FB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57DCCB63-0FE6-9441-8E41-6554163E1043}"/>
              </a:ext>
            </a:extLst>
          </p:cNvPr>
          <p:cNvSpPr txBox="1"/>
          <p:nvPr userDrawn="1"/>
        </p:nvSpPr>
        <p:spPr>
          <a:xfrm>
            <a:off x="381000" y="1576048"/>
            <a:ext cx="5599611" cy="461665"/>
          </a:xfrm>
          <a:prstGeom prst="rect">
            <a:avLst/>
          </a:prstGeom>
          <a:noFill/>
        </p:spPr>
        <p:txBody>
          <a:bodyPr wrap="square" rtlCol="0">
            <a:spAutoFit/>
          </a:bodyPr>
          <a:lstStyle/>
          <a:p>
            <a:r>
              <a:rPr lang="en-GB" sz="2400" b="1" i="0" dirty="0">
                <a:latin typeface="Arial" panose="020B0604020202020204" pitchFamily="34" charset="0"/>
                <a:ea typeface="HELVETICA 75" panose="02000503000000020004" pitchFamily="2" charset="0"/>
                <a:cs typeface="Arial" panose="020B0604020202020204" pitchFamily="34" charset="0"/>
              </a:rPr>
              <a:t>TOSSD</a:t>
            </a:r>
            <a:endParaRPr lang="en-US" sz="2400" b="1" i="0" dirty="0">
              <a:latin typeface="Arial" panose="020B0604020202020204" pitchFamily="34" charset="0"/>
              <a:ea typeface="HELVETICA 75" panose="02000503000000020004" pitchFamily="2" charset="0"/>
              <a:cs typeface="Arial" panose="020B0604020202020204" pitchFamily="34" charset="0"/>
            </a:endParaRPr>
          </a:p>
        </p:txBody>
      </p:sp>
      <p:sp>
        <p:nvSpPr>
          <p:cNvPr id="73" name="TextBox 72">
            <a:extLst>
              <a:ext uri="{FF2B5EF4-FFF2-40B4-BE49-F238E27FC236}">
                <a16:creationId xmlns:a16="http://schemas.microsoft.com/office/drawing/2014/main" id="{EF5CEFEA-BBBB-7246-8B7D-2832311C6CE5}"/>
              </a:ext>
            </a:extLst>
          </p:cNvPr>
          <p:cNvSpPr txBox="1"/>
          <p:nvPr userDrawn="1"/>
        </p:nvSpPr>
        <p:spPr>
          <a:xfrm>
            <a:off x="381000" y="3571821"/>
            <a:ext cx="5272987" cy="461665"/>
          </a:xfrm>
          <a:prstGeom prst="rect">
            <a:avLst/>
          </a:prstGeom>
          <a:noFill/>
        </p:spPr>
        <p:txBody>
          <a:bodyPr wrap="square" rtlCol="0">
            <a:spAutoFit/>
          </a:bodyPr>
          <a:lstStyle/>
          <a:p>
            <a:r>
              <a:rPr lang="en-GB" sz="2400" b="1" i="0" dirty="0">
                <a:latin typeface="Arial" panose="020B0604020202020204" pitchFamily="34" charset="0"/>
                <a:ea typeface="HELVETICA 75" panose="02000503000000020004" pitchFamily="2" charset="0"/>
                <a:cs typeface="Arial" panose="020B0604020202020204" pitchFamily="34" charset="0"/>
              </a:rPr>
              <a:t>Backgrounds and highlights</a:t>
            </a:r>
            <a:endParaRPr lang="en-US" sz="2400" b="1" i="0" dirty="0">
              <a:latin typeface="Arial" panose="020B0604020202020204" pitchFamily="34" charset="0"/>
              <a:ea typeface="HELVETICA 75" panose="02000503000000020004" pitchFamily="2" charset="0"/>
              <a:cs typeface="Arial" panose="020B0604020202020204" pitchFamily="34" charset="0"/>
            </a:endParaRPr>
          </a:p>
        </p:txBody>
      </p:sp>
      <p:sp>
        <p:nvSpPr>
          <p:cNvPr id="74" name="TextBox 73">
            <a:extLst>
              <a:ext uri="{FF2B5EF4-FFF2-40B4-BE49-F238E27FC236}">
                <a16:creationId xmlns:a16="http://schemas.microsoft.com/office/drawing/2014/main" id="{769FF595-A7E4-A440-9313-3A162FF91BA1}"/>
              </a:ext>
            </a:extLst>
          </p:cNvPr>
          <p:cNvSpPr txBox="1"/>
          <p:nvPr userDrawn="1"/>
        </p:nvSpPr>
        <p:spPr>
          <a:xfrm>
            <a:off x="6649279" y="3571821"/>
            <a:ext cx="3863091" cy="461665"/>
          </a:xfrm>
          <a:prstGeom prst="rect">
            <a:avLst/>
          </a:prstGeom>
          <a:noFill/>
        </p:spPr>
        <p:txBody>
          <a:bodyPr wrap="square" rtlCol="0">
            <a:spAutoFit/>
          </a:bodyPr>
          <a:lstStyle/>
          <a:p>
            <a:r>
              <a:rPr lang="en-GB" sz="2400" b="1" i="0" dirty="0">
                <a:latin typeface="Arial" panose="020B0604020202020204" pitchFamily="34" charset="0"/>
                <a:ea typeface="HELVETICA 75" panose="02000503000000020004" pitchFamily="2" charset="0"/>
                <a:cs typeface="Arial" panose="020B0604020202020204" pitchFamily="34" charset="0"/>
              </a:rPr>
              <a:t>Typography</a:t>
            </a:r>
            <a:endParaRPr lang="en-US" sz="2400" b="1" i="0" dirty="0">
              <a:latin typeface="Arial" panose="020B0604020202020204" pitchFamily="34" charset="0"/>
              <a:ea typeface="HELVETICA 75" panose="02000503000000020004" pitchFamily="2" charset="0"/>
              <a:cs typeface="Arial" panose="020B0604020202020204" pitchFamily="34" charset="0"/>
            </a:endParaRPr>
          </a:p>
        </p:txBody>
      </p:sp>
      <p:sp>
        <p:nvSpPr>
          <p:cNvPr id="75" name="Rectangle 74">
            <a:extLst>
              <a:ext uri="{FF2B5EF4-FFF2-40B4-BE49-F238E27FC236}">
                <a16:creationId xmlns:a16="http://schemas.microsoft.com/office/drawing/2014/main" id="{1F553D15-64A0-A040-B230-A3B9589B0463}"/>
              </a:ext>
            </a:extLst>
          </p:cNvPr>
          <p:cNvSpPr/>
          <p:nvPr userDrawn="1"/>
        </p:nvSpPr>
        <p:spPr>
          <a:xfrm>
            <a:off x="448726" y="4196390"/>
            <a:ext cx="1540281" cy="748444"/>
          </a:xfrm>
          <a:prstGeom prst="rect">
            <a:avLst/>
          </a:prstGeom>
          <a:solidFill>
            <a:srgbClr val="0F0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6235E10B-6A58-E245-8E65-B8EAD9EEC206}"/>
              </a:ext>
            </a:extLst>
          </p:cNvPr>
          <p:cNvSpPr/>
          <p:nvPr userDrawn="1"/>
        </p:nvSpPr>
        <p:spPr>
          <a:xfrm>
            <a:off x="2127640" y="4196390"/>
            <a:ext cx="1540281" cy="748444"/>
          </a:xfrm>
          <a:prstGeom prst="rect">
            <a:avLst/>
          </a:prstGeom>
          <a:solidFill>
            <a:srgbClr val="C6D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FD7227F8-25AB-DE4A-B2A3-19D2E017D849}"/>
              </a:ext>
            </a:extLst>
          </p:cNvPr>
          <p:cNvSpPr/>
          <p:nvPr userDrawn="1"/>
        </p:nvSpPr>
        <p:spPr>
          <a:xfrm>
            <a:off x="3814520" y="4196390"/>
            <a:ext cx="1540281" cy="748444"/>
          </a:xfrm>
          <a:prstGeom prst="rect">
            <a:avLst/>
          </a:prstGeom>
          <a:solidFill>
            <a:srgbClr val="9AA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8EEC6233-7BC3-3447-92E8-43BD74EDF88B}"/>
              </a:ext>
            </a:extLst>
          </p:cNvPr>
          <p:cNvSpPr/>
          <p:nvPr userDrawn="1"/>
        </p:nvSpPr>
        <p:spPr>
          <a:xfrm>
            <a:off x="448726" y="5110790"/>
            <a:ext cx="1540281" cy="748444"/>
          </a:xfrm>
          <a:prstGeom prst="rect">
            <a:avLst/>
          </a:prstGeom>
          <a:solidFill>
            <a:srgbClr val="00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2F1233E9-DB40-6742-86A2-3B5769D21BBC}"/>
              </a:ext>
            </a:extLst>
          </p:cNvPr>
          <p:cNvSpPr/>
          <p:nvPr userDrawn="1"/>
        </p:nvSpPr>
        <p:spPr>
          <a:xfrm>
            <a:off x="2118500" y="5110790"/>
            <a:ext cx="1540281" cy="748444"/>
          </a:xfrm>
          <a:prstGeom prst="rect">
            <a:avLst/>
          </a:prstGeom>
          <a:solidFill>
            <a:srgbClr val="F26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CAC3A763-41EA-944F-BAF2-328D861B82DE}"/>
              </a:ext>
            </a:extLst>
          </p:cNvPr>
          <p:cNvSpPr/>
          <p:nvPr userDrawn="1"/>
        </p:nvSpPr>
        <p:spPr>
          <a:xfrm>
            <a:off x="6769755" y="4196390"/>
            <a:ext cx="1540281" cy="748444"/>
          </a:xfrm>
          <a:prstGeom prst="rect">
            <a:avLst/>
          </a:prstGeom>
          <a:solidFill>
            <a:srgbClr val="16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EC679B3F-547C-A04E-85C5-0D21E15ADA5C}"/>
              </a:ext>
            </a:extLst>
          </p:cNvPr>
          <p:cNvSpPr/>
          <p:nvPr userDrawn="1"/>
        </p:nvSpPr>
        <p:spPr>
          <a:xfrm>
            <a:off x="8452781" y="4196390"/>
            <a:ext cx="1540281" cy="748444"/>
          </a:xfrm>
          <a:prstGeom prst="rect">
            <a:avLst/>
          </a:prstGeom>
          <a:solidFill>
            <a:srgbClr val="51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747262"/>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C8D0D9"/>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BDFFE5-6F1D-964B-828E-E032854216A7}"/>
              </a:ext>
            </a:extLst>
          </p:cNvPr>
          <p:cNvGrpSpPr/>
          <p:nvPr userDrawn="1"/>
        </p:nvGrpSpPr>
        <p:grpSpPr>
          <a:xfrm>
            <a:off x="478204" y="2248721"/>
            <a:ext cx="11004814" cy="2360557"/>
            <a:chOff x="478204" y="2248721"/>
            <a:chExt cx="11004814" cy="2360557"/>
          </a:xfrm>
        </p:grpSpPr>
        <p:pic>
          <p:nvPicPr>
            <p:cNvPr id="5" name="Picture 4" descr="A picture containing shape&#10;&#10;Description automatically generated">
              <a:extLst>
                <a:ext uri="{FF2B5EF4-FFF2-40B4-BE49-F238E27FC236}">
                  <a16:creationId xmlns:a16="http://schemas.microsoft.com/office/drawing/2014/main" id="{7E3751F5-AB7B-D540-ADBE-7E03CB15BEAB}"/>
                </a:ext>
              </a:extLst>
            </p:cNvPr>
            <p:cNvPicPr>
              <a:picLocks noChangeAspect="1"/>
            </p:cNvPicPr>
            <p:nvPr/>
          </p:nvPicPr>
          <p:blipFill>
            <a:blip r:embed="rId2"/>
            <a:stretch>
              <a:fillRect/>
            </a:stretch>
          </p:blipFill>
          <p:spPr>
            <a:xfrm>
              <a:off x="10362266" y="2248721"/>
              <a:ext cx="1114067" cy="1114067"/>
            </a:xfrm>
            <a:prstGeom prst="rect">
              <a:avLst/>
            </a:prstGeom>
          </p:spPr>
        </p:pic>
        <p:pic>
          <p:nvPicPr>
            <p:cNvPr id="6" name="Picture 5" descr="Text&#10;&#10;Description automatically generated">
              <a:extLst>
                <a:ext uri="{FF2B5EF4-FFF2-40B4-BE49-F238E27FC236}">
                  <a16:creationId xmlns:a16="http://schemas.microsoft.com/office/drawing/2014/main" id="{3506D58F-192A-3C40-906E-37A8ABA3F2D0}"/>
                </a:ext>
              </a:extLst>
            </p:cNvPr>
            <p:cNvPicPr>
              <a:picLocks noChangeAspect="1"/>
            </p:cNvPicPr>
            <p:nvPr/>
          </p:nvPicPr>
          <p:blipFill>
            <a:blip r:embed="rId3"/>
            <a:stretch>
              <a:fillRect/>
            </a:stretch>
          </p:blipFill>
          <p:spPr>
            <a:xfrm>
              <a:off x="478204" y="2248721"/>
              <a:ext cx="1114067" cy="1114067"/>
            </a:xfrm>
            <a:prstGeom prst="rect">
              <a:avLst/>
            </a:prstGeom>
          </p:spPr>
        </p:pic>
        <p:pic>
          <p:nvPicPr>
            <p:cNvPr id="7" name="Picture 6" descr="Icon&#10;&#10;Description automatically generated">
              <a:extLst>
                <a:ext uri="{FF2B5EF4-FFF2-40B4-BE49-F238E27FC236}">
                  <a16:creationId xmlns:a16="http://schemas.microsoft.com/office/drawing/2014/main" id="{7531240A-6940-1846-83F3-BA189392C841}"/>
                </a:ext>
              </a:extLst>
            </p:cNvPr>
            <p:cNvPicPr>
              <a:picLocks noChangeAspect="1"/>
            </p:cNvPicPr>
            <p:nvPr/>
          </p:nvPicPr>
          <p:blipFill>
            <a:blip r:embed="rId4"/>
            <a:stretch>
              <a:fillRect/>
            </a:stretch>
          </p:blipFill>
          <p:spPr>
            <a:xfrm>
              <a:off x="1714548" y="2248721"/>
              <a:ext cx="1114067" cy="1114067"/>
            </a:xfrm>
            <a:prstGeom prst="rect">
              <a:avLst/>
            </a:prstGeom>
          </p:spPr>
        </p:pic>
        <p:pic>
          <p:nvPicPr>
            <p:cNvPr id="8" name="Picture 7" descr="Icon&#10;&#10;Description automatically generated">
              <a:extLst>
                <a:ext uri="{FF2B5EF4-FFF2-40B4-BE49-F238E27FC236}">
                  <a16:creationId xmlns:a16="http://schemas.microsoft.com/office/drawing/2014/main" id="{E88CE156-8BC2-C541-95CD-120BD0A78F49}"/>
                </a:ext>
              </a:extLst>
            </p:cNvPr>
            <p:cNvPicPr>
              <a:picLocks noChangeAspect="1"/>
            </p:cNvPicPr>
            <p:nvPr/>
          </p:nvPicPr>
          <p:blipFill>
            <a:blip r:embed="rId5"/>
            <a:stretch>
              <a:fillRect/>
            </a:stretch>
          </p:blipFill>
          <p:spPr>
            <a:xfrm>
              <a:off x="2950890" y="2248721"/>
              <a:ext cx="1114067" cy="1114067"/>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2092D4E1-D2CC-2E4D-A934-583CBDD175C2}"/>
                </a:ext>
              </a:extLst>
            </p:cNvPr>
            <p:cNvPicPr>
              <a:picLocks noChangeAspect="1"/>
            </p:cNvPicPr>
            <p:nvPr/>
          </p:nvPicPr>
          <p:blipFill>
            <a:blip r:embed="rId6"/>
            <a:stretch>
              <a:fillRect/>
            </a:stretch>
          </p:blipFill>
          <p:spPr>
            <a:xfrm>
              <a:off x="4187234" y="2248721"/>
              <a:ext cx="1114067" cy="1114067"/>
            </a:xfrm>
            <a:prstGeom prst="rect">
              <a:avLst/>
            </a:prstGeom>
          </p:spPr>
        </p:pic>
        <p:pic>
          <p:nvPicPr>
            <p:cNvPr id="10" name="Picture 9" descr="Icon&#10;&#10;Description automatically generated">
              <a:extLst>
                <a:ext uri="{FF2B5EF4-FFF2-40B4-BE49-F238E27FC236}">
                  <a16:creationId xmlns:a16="http://schemas.microsoft.com/office/drawing/2014/main" id="{2E89838B-9CF4-6E49-90A6-19E017E5B2D5}"/>
                </a:ext>
              </a:extLst>
            </p:cNvPr>
            <p:cNvPicPr>
              <a:picLocks noChangeAspect="1"/>
            </p:cNvPicPr>
            <p:nvPr/>
          </p:nvPicPr>
          <p:blipFill>
            <a:blip r:embed="rId7"/>
            <a:stretch>
              <a:fillRect/>
            </a:stretch>
          </p:blipFill>
          <p:spPr>
            <a:xfrm>
              <a:off x="5423578" y="2248721"/>
              <a:ext cx="1114067" cy="1114067"/>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4E3F9B0F-184D-E847-AF30-F43AB853A2AC}"/>
                </a:ext>
              </a:extLst>
            </p:cNvPr>
            <p:cNvPicPr>
              <a:picLocks noChangeAspect="1"/>
            </p:cNvPicPr>
            <p:nvPr/>
          </p:nvPicPr>
          <p:blipFill>
            <a:blip r:embed="rId8"/>
            <a:stretch>
              <a:fillRect/>
            </a:stretch>
          </p:blipFill>
          <p:spPr>
            <a:xfrm>
              <a:off x="6659920" y="2248721"/>
              <a:ext cx="1114067" cy="1114067"/>
            </a:xfrm>
            <a:prstGeom prst="rect">
              <a:avLst/>
            </a:prstGeom>
          </p:spPr>
        </p:pic>
        <p:pic>
          <p:nvPicPr>
            <p:cNvPr id="12" name="Picture 11" descr="Icon&#10;&#10;Description automatically generated">
              <a:extLst>
                <a:ext uri="{FF2B5EF4-FFF2-40B4-BE49-F238E27FC236}">
                  <a16:creationId xmlns:a16="http://schemas.microsoft.com/office/drawing/2014/main" id="{5B111219-F275-A748-8842-DB9B7AE8FA8C}"/>
                </a:ext>
              </a:extLst>
            </p:cNvPr>
            <p:cNvPicPr>
              <a:picLocks noChangeAspect="1"/>
            </p:cNvPicPr>
            <p:nvPr/>
          </p:nvPicPr>
          <p:blipFill>
            <a:blip r:embed="rId9"/>
            <a:stretch>
              <a:fillRect/>
            </a:stretch>
          </p:blipFill>
          <p:spPr>
            <a:xfrm>
              <a:off x="7896263" y="2248721"/>
              <a:ext cx="1114067" cy="1114067"/>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00AC2B2B-4735-8F48-A63F-AB5958510B51}"/>
                </a:ext>
              </a:extLst>
            </p:cNvPr>
            <p:cNvPicPr>
              <a:picLocks noChangeAspect="1"/>
            </p:cNvPicPr>
            <p:nvPr/>
          </p:nvPicPr>
          <p:blipFill>
            <a:blip r:embed="rId10"/>
            <a:stretch>
              <a:fillRect/>
            </a:stretch>
          </p:blipFill>
          <p:spPr>
            <a:xfrm>
              <a:off x="9125924" y="2248721"/>
              <a:ext cx="1114067" cy="1114067"/>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8F45B90D-1DEE-E640-9B17-0CF0A97D0141}"/>
                </a:ext>
              </a:extLst>
            </p:cNvPr>
            <p:cNvPicPr>
              <a:picLocks noChangeAspect="1"/>
            </p:cNvPicPr>
            <p:nvPr/>
          </p:nvPicPr>
          <p:blipFill>
            <a:blip r:embed="rId11"/>
            <a:stretch>
              <a:fillRect/>
            </a:stretch>
          </p:blipFill>
          <p:spPr>
            <a:xfrm>
              <a:off x="478204" y="3495211"/>
              <a:ext cx="1114067" cy="1114067"/>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97F5D2B8-B2BB-2740-AA5D-A7E7DAEA7E99}"/>
                </a:ext>
              </a:extLst>
            </p:cNvPr>
            <p:cNvPicPr>
              <a:picLocks noChangeAspect="1"/>
            </p:cNvPicPr>
            <p:nvPr/>
          </p:nvPicPr>
          <p:blipFill>
            <a:blip r:embed="rId12"/>
            <a:stretch>
              <a:fillRect/>
            </a:stretch>
          </p:blipFill>
          <p:spPr>
            <a:xfrm>
              <a:off x="1714548" y="3495211"/>
              <a:ext cx="1114067" cy="111406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C04ED82-7266-6F45-A74E-F6EFCF692E47}"/>
                </a:ext>
              </a:extLst>
            </p:cNvPr>
            <p:cNvPicPr>
              <a:picLocks noChangeAspect="1"/>
            </p:cNvPicPr>
            <p:nvPr/>
          </p:nvPicPr>
          <p:blipFill>
            <a:blip r:embed="rId13"/>
            <a:stretch>
              <a:fillRect/>
            </a:stretch>
          </p:blipFill>
          <p:spPr>
            <a:xfrm>
              <a:off x="2950890" y="3495211"/>
              <a:ext cx="1114067" cy="111406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F746BA6-5E29-554B-94AD-67E1CD33FCD1}"/>
                </a:ext>
              </a:extLst>
            </p:cNvPr>
            <p:cNvPicPr>
              <a:picLocks noChangeAspect="1"/>
            </p:cNvPicPr>
            <p:nvPr/>
          </p:nvPicPr>
          <p:blipFill>
            <a:blip r:embed="rId14"/>
            <a:stretch>
              <a:fillRect/>
            </a:stretch>
          </p:blipFill>
          <p:spPr>
            <a:xfrm>
              <a:off x="4187233" y="3489631"/>
              <a:ext cx="1114067" cy="1114067"/>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CFE6C511-5E1E-414A-8057-2CF303596BE7}"/>
                </a:ext>
              </a:extLst>
            </p:cNvPr>
            <p:cNvPicPr>
              <a:picLocks noChangeAspect="1"/>
            </p:cNvPicPr>
            <p:nvPr/>
          </p:nvPicPr>
          <p:blipFill>
            <a:blip r:embed="rId15"/>
            <a:stretch>
              <a:fillRect/>
            </a:stretch>
          </p:blipFill>
          <p:spPr>
            <a:xfrm>
              <a:off x="5423576" y="3489631"/>
              <a:ext cx="1114067" cy="1114067"/>
            </a:xfrm>
            <a:prstGeom prst="rect">
              <a:avLst/>
            </a:prstGeom>
          </p:spPr>
        </p:pic>
        <p:pic>
          <p:nvPicPr>
            <p:cNvPr id="19" name="Picture 18" descr="Graphical user interface, application, icon&#10;&#10;Description automatically generated">
              <a:extLst>
                <a:ext uri="{FF2B5EF4-FFF2-40B4-BE49-F238E27FC236}">
                  <a16:creationId xmlns:a16="http://schemas.microsoft.com/office/drawing/2014/main" id="{60574E27-4D94-004C-9BF9-6C35764E7E86}"/>
                </a:ext>
              </a:extLst>
            </p:cNvPr>
            <p:cNvPicPr>
              <a:picLocks noChangeAspect="1"/>
            </p:cNvPicPr>
            <p:nvPr/>
          </p:nvPicPr>
          <p:blipFill>
            <a:blip r:embed="rId16"/>
            <a:stretch>
              <a:fillRect/>
            </a:stretch>
          </p:blipFill>
          <p:spPr>
            <a:xfrm>
              <a:off x="6659919" y="3489631"/>
              <a:ext cx="1114067" cy="1114067"/>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56A6109E-1C66-8D45-B282-EE7D102BFED8}"/>
                </a:ext>
              </a:extLst>
            </p:cNvPr>
            <p:cNvPicPr>
              <a:picLocks noChangeAspect="1"/>
            </p:cNvPicPr>
            <p:nvPr/>
          </p:nvPicPr>
          <p:blipFill>
            <a:blip r:embed="rId17"/>
            <a:stretch>
              <a:fillRect/>
            </a:stretch>
          </p:blipFill>
          <p:spPr>
            <a:xfrm>
              <a:off x="7896263" y="3489631"/>
              <a:ext cx="1114067" cy="1114067"/>
            </a:xfrm>
            <a:prstGeom prst="rect">
              <a:avLst/>
            </a:prstGeom>
          </p:spPr>
        </p:pic>
        <p:pic>
          <p:nvPicPr>
            <p:cNvPr id="21" name="Picture 20" descr="Icon&#10;&#10;Description automatically generated">
              <a:extLst>
                <a:ext uri="{FF2B5EF4-FFF2-40B4-BE49-F238E27FC236}">
                  <a16:creationId xmlns:a16="http://schemas.microsoft.com/office/drawing/2014/main" id="{6C2C3806-48E6-5D4F-AE6D-90723727E5C9}"/>
                </a:ext>
              </a:extLst>
            </p:cNvPr>
            <p:cNvPicPr>
              <a:picLocks noChangeAspect="1"/>
            </p:cNvPicPr>
            <p:nvPr/>
          </p:nvPicPr>
          <p:blipFill>
            <a:blip r:embed="rId18"/>
            <a:stretch>
              <a:fillRect/>
            </a:stretch>
          </p:blipFill>
          <p:spPr>
            <a:xfrm>
              <a:off x="9132607" y="3489631"/>
              <a:ext cx="1114067" cy="1114067"/>
            </a:xfrm>
            <a:prstGeom prst="rect">
              <a:avLst/>
            </a:prstGeom>
          </p:spPr>
        </p:pic>
        <p:pic>
          <p:nvPicPr>
            <p:cNvPr id="22" name="Picture 21">
              <a:extLst>
                <a:ext uri="{FF2B5EF4-FFF2-40B4-BE49-F238E27FC236}">
                  <a16:creationId xmlns:a16="http://schemas.microsoft.com/office/drawing/2014/main" id="{BF113FC4-93E4-4446-87D5-B3679AC04DA2}"/>
                </a:ext>
              </a:extLst>
            </p:cNvPr>
            <p:cNvPicPr>
              <a:picLocks noChangeAspect="1"/>
            </p:cNvPicPr>
            <p:nvPr/>
          </p:nvPicPr>
          <p:blipFill>
            <a:blip r:embed="rId19"/>
            <a:srcRect/>
            <a:stretch/>
          </p:blipFill>
          <p:spPr>
            <a:xfrm>
              <a:off x="10368951" y="3489632"/>
              <a:ext cx="1114067" cy="1114067"/>
            </a:xfrm>
            <a:prstGeom prst="rect">
              <a:avLst/>
            </a:prstGeom>
          </p:spPr>
        </p:pic>
      </p:grpSp>
      <p:sp>
        <p:nvSpPr>
          <p:cNvPr id="23" name="TextBox 22">
            <a:extLst>
              <a:ext uri="{FF2B5EF4-FFF2-40B4-BE49-F238E27FC236}">
                <a16:creationId xmlns:a16="http://schemas.microsoft.com/office/drawing/2014/main" id="{81F30ED7-5552-7146-87DB-A50994E1BF14}"/>
              </a:ext>
            </a:extLst>
          </p:cNvPr>
          <p:cNvSpPr txBox="1"/>
          <p:nvPr userDrawn="1"/>
        </p:nvSpPr>
        <p:spPr>
          <a:xfrm>
            <a:off x="381000" y="468715"/>
            <a:ext cx="5599611" cy="830997"/>
          </a:xfrm>
          <a:prstGeom prst="rect">
            <a:avLst/>
          </a:prstGeom>
          <a:noFill/>
        </p:spPr>
        <p:txBody>
          <a:bodyPr wrap="square" rtlCol="0">
            <a:spAutoFit/>
          </a:bodyPr>
          <a:lstStyle/>
          <a:p>
            <a:r>
              <a:rPr lang="en-GB" sz="4800" b="1" i="0" dirty="0">
                <a:latin typeface="Arial" panose="020B0604020202020204" pitchFamily="34" charset="0"/>
                <a:ea typeface="HELVETICA 75" panose="02000503000000020004" pitchFamily="2" charset="0"/>
                <a:cs typeface="Arial" panose="020B0604020202020204" pitchFamily="34" charset="0"/>
              </a:rPr>
              <a:t>Graphics</a:t>
            </a:r>
            <a:endParaRPr lang="en-US" sz="4800" b="1" i="0" dirty="0">
              <a:latin typeface="Arial" panose="020B0604020202020204" pitchFamily="34" charset="0"/>
              <a:ea typeface="HELVETICA 75" panose="02000503000000020004" pitchFamily="2" charset="0"/>
              <a:cs typeface="Arial" panose="020B0604020202020204" pitchFamily="34" charset="0"/>
            </a:endParaRPr>
          </a:p>
        </p:txBody>
      </p:sp>
      <p:sp>
        <p:nvSpPr>
          <p:cNvPr id="24" name="TextBox 23">
            <a:extLst>
              <a:ext uri="{FF2B5EF4-FFF2-40B4-BE49-F238E27FC236}">
                <a16:creationId xmlns:a16="http://schemas.microsoft.com/office/drawing/2014/main" id="{FEAA5035-63FB-3645-952B-E774483B8347}"/>
              </a:ext>
            </a:extLst>
          </p:cNvPr>
          <p:cNvSpPr txBox="1"/>
          <p:nvPr userDrawn="1"/>
        </p:nvSpPr>
        <p:spPr>
          <a:xfrm>
            <a:off x="381000" y="1576048"/>
            <a:ext cx="5599611" cy="461665"/>
          </a:xfrm>
          <a:prstGeom prst="rect">
            <a:avLst/>
          </a:prstGeom>
          <a:noFill/>
        </p:spPr>
        <p:txBody>
          <a:bodyPr wrap="square" rtlCol="0">
            <a:spAutoFit/>
          </a:bodyPr>
          <a:lstStyle/>
          <a:p>
            <a:r>
              <a:rPr lang="en-GB" sz="2400" b="1" i="0" dirty="0">
                <a:latin typeface="Arial" panose="020B0604020202020204" pitchFamily="34" charset="0"/>
                <a:ea typeface="HELVETICA 75" panose="02000503000000020004" pitchFamily="2" charset="0"/>
                <a:cs typeface="Arial" panose="020B0604020202020204" pitchFamily="34" charset="0"/>
              </a:rPr>
              <a:t>TOSSD</a:t>
            </a:r>
            <a:endParaRPr lang="en-US" sz="2400" b="1" i="0" dirty="0">
              <a:latin typeface="Arial" panose="020B0604020202020204" pitchFamily="34" charset="0"/>
              <a:ea typeface="HELVETICA 75" panose="02000503000000020004" pitchFamily="2" charset="0"/>
              <a:cs typeface="Arial" panose="020B0604020202020204" pitchFamily="34" charset="0"/>
            </a:endParaRPr>
          </a:p>
        </p:txBody>
      </p:sp>
      <p:grpSp>
        <p:nvGrpSpPr>
          <p:cNvPr id="103" name="Group 102">
            <a:extLst>
              <a:ext uri="{FF2B5EF4-FFF2-40B4-BE49-F238E27FC236}">
                <a16:creationId xmlns:a16="http://schemas.microsoft.com/office/drawing/2014/main" id="{6DF17B62-4434-3B4B-AE5C-CA23605C4050}"/>
              </a:ext>
            </a:extLst>
          </p:cNvPr>
          <p:cNvGrpSpPr/>
          <p:nvPr userDrawn="1"/>
        </p:nvGrpSpPr>
        <p:grpSpPr>
          <a:xfrm>
            <a:off x="478204" y="4952281"/>
            <a:ext cx="8100000" cy="447621"/>
            <a:chOff x="478204" y="4952281"/>
            <a:chExt cx="7966566" cy="447621"/>
          </a:xfrm>
        </p:grpSpPr>
        <p:sp>
          <p:nvSpPr>
            <p:cNvPr id="25" name="Rectangle 24">
              <a:extLst>
                <a:ext uri="{FF2B5EF4-FFF2-40B4-BE49-F238E27FC236}">
                  <a16:creationId xmlns:a16="http://schemas.microsoft.com/office/drawing/2014/main" id="{D11DC9CD-B91A-5740-A7EA-19A9CE1490C9}"/>
                </a:ext>
              </a:extLst>
            </p:cNvPr>
            <p:cNvSpPr/>
            <p:nvPr userDrawn="1"/>
          </p:nvSpPr>
          <p:spPr>
            <a:xfrm>
              <a:off x="478204" y="4952281"/>
              <a:ext cx="360000" cy="447621"/>
            </a:xfrm>
            <a:prstGeom prst="rect">
              <a:avLst/>
            </a:prstGeom>
            <a:solidFill>
              <a:srgbClr val="025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97BA18C-4414-8E4C-BE82-76DFF398D6A1}"/>
                </a:ext>
              </a:extLst>
            </p:cNvPr>
            <p:cNvSpPr/>
            <p:nvPr userDrawn="1"/>
          </p:nvSpPr>
          <p:spPr>
            <a:xfrm>
              <a:off x="953614" y="4952281"/>
              <a:ext cx="360000" cy="447621"/>
            </a:xfrm>
            <a:prstGeom prst="rect">
              <a:avLst/>
            </a:prstGeom>
            <a:solidFill>
              <a:srgbClr val="1E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EF0E209-6C54-6D4B-8E7B-7E287D527EA6}"/>
                </a:ext>
              </a:extLst>
            </p:cNvPr>
            <p:cNvSpPr/>
            <p:nvPr userDrawn="1"/>
          </p:nvSpPr>
          <p:spPr>
            <a:xfrm>
              <a:off x="1429024" y="4952281"/>
              <a:ext cx="360000" cy="447621"/>
            </a:xfrm>
            <a:prstGeom prst="rect">
              <a:avLst/>
            </a:prstGeom>
            <a:solidFill>
              <a:srgbClr val="E92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94C46E1-7328-7A44-9200-9AA920C71F37}"/>
                </a:ext>
              </a:extLst>
            </p:cNvPr>
            <p:cNvSpPr/>
            <p:nvPr userDrawn="1"/>
          </p:nvSpPr>
          <p:spPr>
            <a:xfrm>
              <a:off x="1904434" y="4952281"/>
              <a:ext cx="360000" cy="447621"/>
            </a:xfrm>
            <a:prstGeom prst="rect">
              <a:avLst/>
            </a:prstGeom>
            <a:solidFill>
              <a:srgbClr val="D2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53FA6F7-4BD2-194B-A857-248A3A1BC5C3}"/>
                </a:ext>
              </a:extLst>
            </p:cNvPr>
            <p:cNvSpPr/>
            <p:nvPr userDrawn="1"/>
          </p:nvSpPr>
          <p:spPr>
            <a:xfrm>
              <a:off x="2379844" y="4952281"/>
              <a:ext cx="360000" cy="447621"/>
            </a:xfrm>
            <a:prstGeom prst="rect">
              <a:avLst/>
            </a:prstGeom>
            <a:solidFill>
              <a:srgbClr val="259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C4DE0F9-D13D-EF43-9545-E114B3376A66}"/>
                </a:ext>
              </a:extLst>
            </p:cNvPr>
            <p:cNvSpPr/>
            <p:nvPr userDrawn="1"/>
          </p:nvSpPr>
          <p:spPr>
            <a:xfrm>
              <a:off x="2855254" y="4952281"/>
              <a:ext cx="360000" cy="447621"/>
            </a:xfrm>
            <a:prstGeom prst="rect">
              <a:avLst/>
            </a:prstGeom>
            <a:solidFill>
              <a:srgbClr val="C71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008109C-7AD5-4E4E-95BE-5ACADE14F7B8}"/>
                </a:ext>
              </a:extLst>
            </p:cNvPr>
            <p:cNvSpPr/>
            <p:nvPr userDrawn="1"/>
          </p:nvSpPr>
          <p:spPr>
            <a:xfrm>
              <a:off x="3330664" y="4952281"/>
              <a:ext cx="360000" cy="447621"/>
            </a:xfrm>
            <a:prstGeom prst="rect">
              <a:avLst/>
            </a:prstGeom>
            <a:solidFill>
              <a:srgbClr val="EE4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E8B8D51B-BEBD-D04B-AF42-6587E471CD23}"/>
                </a:ext>
              </a:extLst>
            </p:cNvPr>
            <p:cNvSpPr/>
            <p:nvPr userDrawn="1"/>
          </p:nvSpPr>
          <p:spPr>
            <a:xfrm>
              <a:off x="3806074" y="4952281"/>
              <a:ext cx="360000" cy="447621"/>
            </a:xfrm>
            <a:prstGeom prst="rect">
              <a:avLst/>
            </a:prstGeom>
            <a:solidFill>
              <a:srgbClr val="06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0E53F335-62B4-A140-81FC-B30E23D566B6}"/>
                </a:ext>
              </a:extLst>
            </p:cNvPr>
            <p:cNvSpPr/>
            <p:nvPr userDrawn="1"/>
          </p:nvSpPr>
          <p:spPr>
            <a:xfrm>
              <a:off x="4281484" y="4952281"/>
              <a:ext cx="360000" cy="447621"/>
            </a:xfrm>
            <a:prstGeom prst="rect">
              <a:avLst/>
            </a:prstGeom>
            <a:solidFill>
              <a:srgbClr val="FCB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679F601-581D-4944-9CA5-8D700FAEC576}"/>
                </a:ext>
              </a:extLst>
            </p:cNvPr>
            <p:cNvSpPr/>
            <p:nvPr userDrawn="1"/>
          </p:nvSpPr>
          <p:spPr>
            <a:xfrm>
              <a:off x="4756894" y="4952281"/>
              <a:ext cx="360000" cy="447621"/>
            </a:xfrm>
            <a:prstGeom prst="rect">
              <a:avLst/>
            </a:prstGeom>
            <a:solidFill>
              <a:srgbClr val="921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24AEFAA-2473-9A46-9335-4191EB54C8EA}"/>
                </a:ext>
              </a:extLst>
            </p:cNvPr>
            <p:cNvSpPr/>
            <p:nvPr userDrawn="1"/>
          </p:nvSpPr>
          <p:spPr>
            <a:xfrm>
              <a:off x="5232304" y="4952281"/>
              <a:ext cx="360000" cy="447621"/>
            </a:xfrm>
            <a:prstGeom prst="rect">
              <a:avLst/>
            </a:prstGeom>
            <a:solidFill>
              <a:srgbClr val="F16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F94FD7D8-9AAA-B24B-9765-BB860B1FDE93}"/>
                </a:ext>
              </a:extLst>
            </p:cNvPr>
            <p:cNvSpPr/>
            <p:nvPr userDrawn="1"/>
          </p:nvSpPr>
          <p:spPr>
            <a:xfrm>
              <a:off x="5707714" y="4952281"/>
              <a:ext cx="360000" cy="447621"/>
            </a:xfrm>
            <a:prstGeom prst="rect">
              <a:avLst/>
            </a:prstGeom>
            <a:solidFill>
              <a:srgbClr val="DF1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5F655DF-A612-B64B-94E2-B41B730826F5}"/>
                </a:ext>
              </a:extLst>
            </p:cNvPr>
            <p:cNvSpPr/>
            <p:nvPr userDrawn="1"/>
          </p:nvSpPr>
          <p:spPr>
            <a:xfrm>
              <a:off x="6183124" y="4952281"/>
              <a:ext cx="360000" cy="447621"/>
            </a:xfrm>
            <a:prstGeom prst="rect">
              <a:avLst/>
            </a:prstGeom>
            <a:solidFill>
              <a:srgbClr val="F8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26ABA142-D5A1-7744-B80D-CFB45A58070D}"/>
                </a:ext>
              </a:extLst>
            </p:cNvPr>
            <p:cNvSpPr/>
            <p:nvPr userDrawn="1"/>
          </p:nvSpPr>
          <p:spPr>
            <a:xfrm>
              <a:off x="6658534" y="4952281"/>
              <a:ext cx="360000" cy="447621"/>
            </a:xfrm>
            <a:prstGeom prst="rect">
              <a:avLst/>
            </a:prstGeom>
            <a:solidFill>
              <a:srgbClr val="D08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A684C06C-3856-7541-ADA5-3F530B827369}"/>
                </a:ext>
              </a:extLst>
            </p:cNvPr>
            <p:cNvSpPr/>
            <p:nvPr userDrawn="1"/>
          </p:nvSpPr>
          <p:spPr>
            <a:xfrm>
              <a:off x="7133944" y="4952281"/>
              <a:ext cx="360000" cy="447621"/>
            </a:xfrm>
            <a:prstGeom prst="rect">
              <a:avLst/>
            </a:prstGeom>
            <a:solidFill>
              <a:srgbClr val="427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98A71659-038F-ED42-8B76-F1B2966BE7C2}"/>
                </a:ext>
              </a:extLst>
            </p:cNvPr>
            <p:cNvSpPr/>
            <p:nvPr userDrawn="1"/>
          </p:nvSpPr>
          <p:spPr>
            <a:xfrm>
              <a:off x="7609354" y="4952281"/>
              <a:ext cx="360000" cy="447621"/>
            </a:xfrm>
            <a:prstGeom prst="rect">
              <a:avLst/>
            </a:prstGeom>
            <a:solidFill>
              <a:srgbClr val="01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44DFAD02-6F7E-E645-8D97-CAE114464D5B}"/>
                </a:ext>
              </a:extLst>
            </p:cNvPr>
            <p:cNvSpPr/>
            <p:nvPr userDrawn="1"/>
          </p:nvSpPr>
          <p:spPr>
            <a:xfrm>
              <a:off x="8084770" y="4952281"/>
              <a:ext cx="360000" cy="447621"/>
            </a:xfrm>
            <a:prstGeom prst="rect">
              <a:avLst/>
            </a:prstGeom>
            <a:solidFill>
              <a:srgbClr val="5FB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4" name="Picture 3" descr="A picture containing text, window&#10;&#10;Description automatically generated">
            <a:extLst>
              <a:ext uri="{FF2B5EF4-FFF2-40B4-BE49-F238E27FC236}">
                <a16:creationId xmlns:a16="http://schemas.microsoft.com/office/drawing/2014/main" id="{9C8A01EB-F4A5-884A-9A67-774379746962}"/>
              </a:ext>
            </a:extLst>
          </p:cNvPr>
          <p:cNvPicPr>
            <a:picLocks noChangeAspect="1"/>
          </p:cNvPicPr>
          <p:nvPr userDrawn="1"/>
        </p:nvPicPr>
        <p:blipFill>
          <a:blip r:embed="rId20"/>
          <a:stretch>
            <a:fillRect/>
          </a:stretch>
        </p:blipFill>
        <p:spPr>
          <a:xfrm>
            <a:off x="10368951" y="4619057"/>
            <a:ext cx="1114067" cy="1114067"/>
          </a:xfrm>
          <a:prstGeom prst="rect">
            <a:avLst/>
          </a:prstGeom>
        </p:spPr>
      </p:pic>
    </p:spTree>
    <p:extLst>
      <p:ext uri="{BB962C8B-B14F-4D97-AF65-F5344CB8AC3E}">
        <p14:creationId xmlns:p14="http://schemas.microsoft.com/office/powerpoint/2010/main" val="3003972273"/>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C8D0D9"/>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1F30ED7-5552-7146-87DB-A50994E1BF14}"/>
              </a:ext>
            </a:extLst>
          </p:cNvPr>
          <p:cNvSpPr txBox="1">
            <a:spLocks noChangeAspect="1"/>
          </p:cNvSpPr>
          <p:nvPr userDrawn="1"/>
        </p:nvSpPr>
        <p:spPr>
          <a:xfrm>
            <a:off x="381000" y="468715"/>
            <a:ext cx="4851666" cy="830997"/>
          </a:xfrm>
          <a:prstGeom prst="rect">
            <a:avLst/>
          </a:prstGeom>
          <a:noFill/>
        </p:spPr>
        <p:txBody>
          <a:bodyPr wrap="square" rtlCol="0">
            <a:spAutoFit/>
          </a:bodyPr>
          <a:lstStyle/>
          <a:p>
            <a:r>
              <a:rPr lang="en-GB" sz="4800" b="1" i="0" dirty="0">
                <a:latin typeface="Arial" panose="020B0604020202020204" pitchFamily="34" charset="0"/>
                <a:ea typeface="HELVETICA 75" panose="02000503000000020004" pitchFamily="2" charset="0"/>
                <a:cs typeface="Arial" panose="020B0604020202020204" pitchFamily="34" charset="0"/>
              </a:rPr>
              <a:t>Graphics</a:t>
            </a:r>
            <a:endParaRPr lang="en-US" sz="4800" b="1" i="0" dirty="0">
              <a:latin typeface="Arial" panose="020B0604020202020204" pitchFamily="34" charset="0"/>
              <a:ea typeface="HELVETICA 75" panose="02000503000000020004" pitchFamily="2" charset="0"/>
              <a:cs typeface="Arial" panose="020B0604020202020204" pitchFamily="34" charset="0"/>
            </a:endParaRPr>
          </a:p>
        </p:txBody>
      </p:sp>
      <p:sp>
        <p:nvSpPr>
          <p:cNvPr id="24" name="TextBox 23">
            <a:extLst>
              <a:ext uri="{FF2B5EF4-FFF2-40B4-BE49-F238E27FC236}">
                <a16:creationId xmlns:a16="http://schemas.microsoft.com/office/drawing/2014/main" id="{FEAA5035-63FB-3645-952B-E774483B8347}"/>
              </a:ext>
            </a:extLst>
          </p:cNvPr>
          <p:cNvSpPr txBox="1">
            <a:spLocks noChangeAspect="1"/>
          </p:cNvSpPr>
          <p:nvPr userDrawn="1"/>
        </p:nvSpPr>
        <p:spPr>
          <a:xfrm>
            <a:off x="381000" y="1576047"/>
            <a:ext cx="8732999" cy="461665"/>
          </a:xfrm>
          <a:prstGeom prst="rect">
            <a:avLst/>
          </a:prstGeom>
          <a:noFill/>
        </p:spPr>
        <p:txBody>
          <a:bodyPr wrap="square" rtlCol="0">
            <a:spAutoFit/>
          </a:bodyPr>
          <a:lstStyle/>
          <a:p>
            <a:r>
              <a:rPr lang="en-GB" sz="2400" b="1" i="0" dirty="0">
                <a:latin typeface="Arial" panose="020B0604020202020204" pitchFamily="34" charset="0"/>
                <a:ea typeface="HELVETICA 75" panose="02000503000000020004" pitchFamily="2" charset="0"/>
                <a:cs typeface="Arial" panose="020B0604020202020204" pitchFamily="34" charset="0"/>
              </a:rPr>
              <a:t>Other</a:t>
            </a:r>
            <a:endParaRPr lang="en-US" sz="2400" b="1" i="0" dirty="0">
              <a:latin typeface="Arial" panose="020B0604020202020204" pitchFamily="34" charset="0"/>
              <a:ea typeface="HELVETICA 75" panose="02000503000000020004" pitchFamily="2" charset="0"/>
              <a:cs typeface="Arial" panose="020B0604020202020204" pitchFamily="34" charset="0"/>
            </a:endParaRPr>
          </a:p>
        </p:txBody>
      </p:sp>
      <p:pic>
        <p:nvPicPr>
          <p:cNvPr id="48" name="Picture 47" descr="Icon&#10;&#10;Description automatically generated">
            <a:extLst>
              <a:ext uri="{FF2B5EF4-FFF2-40B4-BE49-F238E27FC236}">
                <a16:creationId xmlns:a16="http://schemas.microsoft.com/office/drawing/2014/main" id="{E539415B-8B77-8940-9B57-014F68FAE9F6}"/>
              </a:ext>
            </a:extLst>
          </p:cNvPr>
          <p:cNvPicPr>
            <a:picLocks noChangeAspect="1"/>
          </p:cNvPicPr>
          <p:nvPr userDrawn="1"/>
        </p:nvPicPr>
        <p:blipFill>
          <a:blip r:embed="rId2"/>
          <a:stretch>
            <a:fillRect/>
          </a:stretch>
        </p:blipFill>
        <p:spPr>
          <a:xfrm>
            <a:off x="3457107" y="4300623"/>
            <a:ext cx="1180901" cy="981329"/>
          </a:xfrm>
          <a:prstGeom prst="rect">
            <a:avLst/>
          </a:prstGeom>
        </p:spPr>
      </p:pic>
      <p:pic>
        <p:nvPicPr>
          <p:cNvPr id="50" name="Picture 49" descr="Icon&#10;&#10;Description automatically generated">
            <a:extLst>
              <a:ext uri="{FF2B5EF4-FFF2-40B4-BE49-F238E27FC236}">
                <a16:creationId xmlns:a16="http://schemas.microsoft.com/office/drawing/2014/main" id="{F3093F16-CFAE-A348-8628-38D823FFEDE6}"/>
              </a:ext>
            </a:extLst>
          </p:cNvPr>
          <p:cNvPicPr>
            <a:picLocks noChangeAspect="1"/>
          </p:cNvPicPr>
          <p:nvPr userDrawn="1"/>
        </p:nvPicPr>
        <p:blipFill>
          <a:blip r:embed="rId3"/>
          <a:stretch>
            <a:fillRect/>
          </a:stretch>
        </p:blipFill>
        <p:spPr>
          <a:xfrm>
            <a:off x="8572121" y="2421970"/>
            <a:ext cx="2461895" cy="933058"/>
          </a:xfrm>
          <a:prstGeom prst="rect">
            <a:avLst/>
          </a:prstGeom>
        </p:spPr>
      </p:pic>
      <p:pic>
        <p:nvPicPr>
          <p:cNvPr id="54" name="Picture 53" descr="Icon&#10;&#10;Description automatically generated">
            <a:extLst>
              <a:ext uri="{FF2B5EF4-FFF2-40B4-BE49-F238E27FC236}">
                <a16:creationId xmlns:a16="http://schemas.microsoft.com/office/drawing/2014/main" id="{434A5815-EDE8-B144-8E2A-2B846C8CD925}"/>
              </a:ext>
            </a:extLst>
          </p:cNvPr>
          <p:cNvPicPr>
            <a:picLocks noChangeAspect="1"/>
          </p:cNvPicPr>
          <p:nvPr userDrawn="1"/>
        </p:nvPicPr>
        <p:blipFill>
          <a:blip r:embed="rId4"/>
          <a:stretch>
            <a:fillRect/>
          </a:stretch>
        </p:blipFill>
        <p:spPr>
          <a:xfrm>
            <a:off x="2797805" y="2397269"/>
            <a:ext cx="1277772" cy="981329"/>
          </a:xfrm>
          <a:prstGeom prst="rect">
            <a:avLst/>
          </a:prstGeom>
        </p:spPr>
      </p:pic>
      <p:pic>
        <p:nvPicPr>
          <p:cNvPr id="56" name="Picture 55">
            <a:extLst>
              <a:ext uri="{FF2B5EF4-FFF2-40B4-BE49-F238E27FC236}">
                <a16:creationId xmlns:a16="http://schemas.microsoft.com/office/drawing/2014/main" id="{3DCA2F97-9C42-D345-928D-897F769E2E8B}"/>
              </a:ext>
            </a:extLst>
          </p:cNvPr>
          <p:cNvPicPr>
            <a:picLocks noChangeAspect="1"/>
          </p:cNvPicPr>
          <p:nvPr userDrawn="1"/>
        </p:nvPicPr>
        <p:blipFill>
          <a:blip r:embed="rId5"/>
          <a:stretch>
            <a:fillRect/>
          </a:stretch>
        </p:blipFill>
        <p:spPr>
          <a:xfrm>
            <a:off x="473535" y="2421970"/>
            <a:ext cx="1765747" cy="957693"/>
          </a:xfrm>
          <a:prstGeom prst="rect">
            <a:avLst/>
          </a:prstGeom>
        </p:spPr>
      </p:pic>
      <p:pic>
        <p:nvPicPr>
          <p:cNvPr id="58" name="Picture 57" descr="Icon&#10;&#10;Description automatically generated">
            <a:extLst>
              <a:ext uri="{FF2B5EF4-FFF2-40B4-BE49-F238E27FC236}">
                <a16:creationId xmlns:a16="http://schemas.microsoft.com/office/drawing/2014/main" id="{2715EA93-8983-5541-B361-EB68C6C8CCF6}"/>
              </a:ext>
            </a:extLst>
          </p:cNvPr>
          <p:cNvPicPr>
            <a:picLocks noChangeAspect="1"/>
          </p:cNvPicPr>
          <p:nvPr userDrawn="1"/>
        </p:nvPicPr>
        <p:blipFill>
          <a:blip r:embed="rId6"/>
          <a:stretch>
            <a:fillRect/>
          </a:stretch>
        </p:blipFill>
        <p:spPr>
          <a:xfrm>
            <a:off x="4590521" y="2397269"/>
            <a:ext cx="1060896" cy="981329"/>
          </a:xfrm>
          <a:prstGeom prst="rect">
            <a:avLst/>
          </a:prstGeom>
        </p:spPr>
      </p:pic>
      <p:pic>
        <p:nvPicPr>
          <p:cNvPr id="60" name="Picture 59" descr="Chart, icon&#10;&#10;Description automatically generated">
            <a:extLst>
              <a:ext uri="{FF2B5EF4-FFF2-40B4-BE49-F238E27FC236}">
                <a16:creationId xmlns:a16="http://schemas.microsoft.com/office/drawing/2014/main" id="{68E45C88-F34E-F643-BBF2-9FF54A401A9F}"/>
              </a:ext>
            </a:extLst>
          </p:cNvPr>
          <p:cNvPicPr>
            <a:picLocks noChangeAspect="1"/>
          </p:cNvPicPr>
          <p:nvPr userDrawn="1"/>
        </p:nvPicPr>
        <p:blipFill>
          <a:blip r:embed="rId7"/>
          <a:stretch>
            <a:fillRect/>
          </a:stretch>
        </p:blipFill>
        <p:spPr>
          <a:xfrm>
            <a:off x="1975536" y="4265703"/>
            <a:ext cx="949061" cy="981329"/>
          </a:xfrm>
          <a:prstGeom prst="rect">
            <a:avLst/>
          </a:prstGeom>
        </p:spPr>
      </p:pic>
      <p:pic>
        <p:nvPicPr>
          <p:cNvPr id="62" name="Picture 61" descr="Icon&#10;&#10;Description automatically generated">
            <a:extLst>
              <a:ext uri="{FF2B5EF4-FFF2-40B4-BE49-F238E27FC236}">
                <a16:creationId xmlns:a16="http://schemas.microsoft.com/office/drawing/2014/main" id="{24054B13-6CF8-334F-9004-8CE6761E1FF0}"/>
              </a:ext>
            </a:extLst>
          </p:cNvPr>
          <p:cNvPicPr>
            <a:picLocks noChangeAspect="1"/>
          </p:cNvPicPr>
          <p:nvPr userDrawn="1"/>
        </p:nvPicPr>
        <p:blipFill>
          <a:blip r:embed="rId8"/>
          <a:stretch>
            <a:fillRect/>
          </a:stretch>
        </p:blipFill>
        <p:spPr>
          <a:xfrm>
            <a:off x="7737874" y="2397269"/>
            <a:ext cx="436028" cy="981329"/>
          </a:xfrm>
          <a:prstGeom prst="rect">
            <a:avLst/>
          </a:prstGeom>
        </p:spPr>
      </p:pic>
      <p:pic>
        <p:nvPicPr>
          <p:cNvPr id="64" name="Picture 63" descr="A picture containing icon&#10;&#10;Description automatically generated">
            <a:extLst>
              <a:ext uri="{FF2B5EF4-FFF2-40B4-BE49-F238E27FC236}">
                <a16:creationId xmlns:a16="http://schemas.microsoft.com/office/drawing/2014/main" id="{0F5A34AF-31E5-D748-810D-7ED913730893}"/>
              </a:ext>
            </a:extLst>
          </p:cNvPr>
          <p:cNvPicPr>
            <a:picLocks noChangeAspect="1"/>
          </p:cNvPicPr>
          <p:nvPr userDrawn="1"/>
        </p:nvPicPr>
        <p:blipFill>
          <a:blip r:embed="rId9"/>
          <a:stretch>
            <a:fillRect/>
          </a:stretch>
        </p:blipFill>
        <p:spPr>
          <a:xfrm>
            <a:off x="596812" y="4217432"/>
            <a:ext cx="859849" cy="981329"/>
          </a:xfrm>
          <a:prstGeom prst="rect">
            <a:avLst/>
          </a:prstGeom>
        </p:spPr>
      </p:pic>
      <p:pic>
        <p:nvPicPr>
          <p:cNvPr id="66" name="Picture 65" descr="A picture containing window&#10;&#10;Description automatically generated">
            <a:extLst>
              <a:ext uri="{FF2B5EF4-FFF2-40B4-BE49-F238E27FC236}">
                <a16:creationId xmlns:a16="http://schemas.microsoft.com/office/drawing/2014/main" id="{1EC88D86-D2ED-1A4B-BB84-2E7A3D55709D}"/>
              </a:ext>
            </a:extLst>
          </p:cNvPr>
          <p:cNvPicPr>
            <a:picLocks noChangeAspect="1"/>
          </p:cNvPicPr>
          <p:nvPr userDrawn="1"/>
        </p:nvPicPr>
        <p:blipFill>
          <a:blip r:embed="rId10"/>
          <a:stretch>
            <a:fillRect/>
          </a:stretch>
        </p:blipFill>
        <p:spPr>
          <a:xfrm>
            <a:off x="6167774" y="2348999"/>
            <a:ext cx="981329" cy="981329"/>
          </a:xfrm>
          <a:prstGeom prst="rect">
            <a:avLst/>
          </a:prstGeom>
        </p:spPr>
      </p:pic>
      <p:pic>
        <p:nvPicPr>
          <p:cNvPr id="68" name="Picture 67" descr="Icon&#10;&#10;Description automatically generated">
            <a:extLst>
              <a:ext uri="{FF2B5EF4-FFF2-40B4-BE49-F238E27FC236}">
                <a16:creationId xmlns:a16="http://schemas.microsoft.com/office/drawing/2014/main" id="{EE82346E-88CE-6549-899A-273AA001CF64}"/>
              </a:ext>
            </a:extLst>
          </p:cNvPr>
          <p:cNvPicPr>
            <a:picLocks noChangeAspect="1"/>
          </p:cNvPicPr>
          <p:nvPr userDrawn="1"/>
        </p:nvPicPr>
        <p:blipFill>
          <a:blip r:embed="rId11"/>
          <a:stretch>
            <a:fillRect/>
          </a:stretch>
        </p:blipFill>
        <p:spPr>
          <a:xfrm>
            <a:off x="5127665" y="3686557"/>
            <a:ext cx="1180901" cy="1560475"/>
          </a:xfrm>
          <a:prstGeom prst="rect">
            <a:avLst/>
          </a:prstGeom>
        </p:spPr>
      </p:pic>
      <p:pic>
        <p:nvPicPr>
          <p:cNvPr id="71" name="Picture 70">
            <a:extLst>
              <a:ext uri="{FF2B5EF4-FFF2-40B4-BE49-F238E27FC236}">
                <a16:creationId xmlns:a16="http://schemas.microsoft.com/office/drawing/2014/main" id="{4A0A7758-797A-4747-8C8F-470CB90393A1}"/>
              </a:ext>
            </a:extLst>
          </p:cNvPr>
          <p:cNvPicPr>
            <a:picLocks noChangeAspect="1"/>
          </p:cNvPicPr>
          <p:nvPr userDrawn="1"/>
        </p:nvPicPr>
        <p:blipFill>
          <a:blip r:embed="rId12"/>
          <a:stretch>
            <a:fillRect/>
          </a:stretch>
        </p:blipFill>
        <p:spPr>
          <a:xfrm>
            <a:off x="7880818" y="3716354"/>
            <a:ext cx="691303" cy="1581255"/>
          </a:xfrm>
          <a:prstGeom prst="rect">
            <a:avLst/>
          </a:prstGeom>
        </p:spPr>
      </p:pic>
      <p:pic>
        <p:nvPicPr>
          <p:cNvPr id="72" name="Picture 71">
            <a:extLst>
              <a:ext uri="{FF2B5EF4-FFF2-40B4-BE49-F238E27FC236}">
                <a16:creationId xmlns:a16="http://schemas.microsoft.com/office/drawing/2014/main" id="{7295965E-A729-2040-A161-39058EBF0157}"/>
              </a:ext>
            </a:extLst>
          </p:cNvPr>
          <p:cNvPicPr>
            <a:picLocks noChangeAspect="1"/>
          </p:cNvPicPr>
          <p:nvPr userDrawn="1"/>
        </p:nvPicPr>
        <p:blipFill>
          <a:blip r:embed="rId13"/>
          <a:stretch>
            <a:fillRect/>
          </a:stretch>
        </p:blipFill>
        <p:spPr>
          <a:xfrm>
            <a:off x="6467987" y="3686557"/>
            <a:ext cx="1088348" cy="1659239"/>
          </a:xfrm>
          <a:prstGeom prst="rect">
            <a:avLst/>
          </a:prstGeom>
        </p:spPr>
      </p:pic>
      <p:pic>
        <p:nvPicPr>
          <p:cNvPr id="2" name="Picture 1">
            <a:extLst>
              <a:ext uri="{FF2B5EF4-FFF2-40B4-BE49-F238E27FC236}">
                <a16:creationId xmlns:a16="http://schemas.microsoft.com/office/drawing/2014/main" id="{E5700262-55BD-EC4A-9202-A4B539424749}"/>
              </a:ext>
            </a:extLst>
          </p:cNvPr>
          <p:cNvPicPr>
            <a:picLocks noChangeAspect="1"/>
          </p:cNvPicPr>
          <p:nvPr userDrawn="1"/>
        </p:nvPicPr>
        <p:blipFill>
          <a:blip r:embed="rId14"/>
          <a:stretch>
            <a:fillRect/>
          </a:stretch>
        </p:blipFill>
        <p:spPr>
          <a:xfrm>
            <a:off x="11132917" y="1709754"/>
            <a:ext cx="368300" cy="4013200"/>
          </a:xfrm>
          <a:prstGeom prst="rect">
            <a:avLst/>
          </a:prstGeom>
        </p:spPr>
      </p:pic>
    </p:spTree>
    <p:extLst>
      <p:ext uri="{BB962C8B-B14F-4D97-AF65-F5344CB8AC3E}">
        <p14:creationId xmlns:p14="http://schemas.microsoft.com/office/powerpoint/2010/main" val="949570974"/>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16496B"/>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C789D34-999A-9949-9991-BB7C4E2BDF84}"/>
              </a:ext>
            </a:extLst>
          </p:cNvPr>
          <p:cNvSpPr>
            <a:spLocks noGrp="1"/>
          </p:cNvSpPr>
          <p:nvPr>
            <p:ph type="body" sz="quarter" idx="10" hasCustomPrompt="1"/>
          </p:nvPr>
        </p:nvSpPr>
        <p:spPr>
          <a:xfrm>
            <a:off x="513491" y="682995"/>
            <a:ext cx="2277834" cy="447504"/>
          </a:xfrm>
          <a:prstGeom prst="rect">
            <a:avLst/>
          </a:prstGeom>
        </p:spPr>
        <p:txBody>
          <a:bodyPr/>
          <a:lstStyle>
            <a:lvl1pPr>
              <a:buNone/>
              <a:defRPr sz="3600" b="1" i="0">
                <a:solidFill>
                  <a:schemeClr val="bg1"/>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Outline</a:t>
            </a:r>
          </a:p>
        </p:txBody>
      </p:sp>
      <p:cxnSp>
        <p:nvCxnSpPr>
          <p:cNvPr id="5" name="Straight Connector 4">
            <a:extLst>
              <a:ext uri="{FF2B5EF4-FFF2-40B4-BE49-F238E27FC236}">
                <a16:creationId xmlns:a16="http://schemas.microsoft.com/office/drawing/2014/main" id="{7D3DE735-B86D-D844-9855-C5B41FD03278}"/>
              </a:ext>
            </a:extLst>
          </p:cNvPr>
          <p:cNvCxnSpPr/>
          <p:nvPr userDrawn="1"/>
        </p:nvCxnSpPr>
        <p:spPr>
          <a:xfrm>
            <a:off x="635945" y="1361225"/>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2F7447A7-9480-5345-B6B2-E3B98939DC11}"/>
              </a:ext>
            </a:extLst>
          </p:cNvPr>
          <p:cNvSpPr>
            <a:spLocks noGrp="1"/>
          </p:cNvSpPr>
          <p:nvPr>
            <p:ph type="body" sz="quarter" idx="12" hasCustomPrompt="1"/>
          </p:nvPr>
        </p:nvSpPr>
        <p:spPr>
          <a:xfrm>
            <a:off x="3477133" y="806047"/>
            <a:ext cx="6133211" cy="420627"/>
          </a:xfrm>
          <a:prstGeom prst="rect">
            <a:avLst/>
          </a:prstGeom>
        </p:spPr>
        <p:txBody>
          <a:bodyPr/>
          <a:lstStyle>
            <a:lvl1pPr marL="0" indent="0" defTabSz="338400">
              <a:buNone/>
              <a:defRPr sz="2000" b="1">
                <a:solidFill>
                  <a:schemeClr val="bg1"/>
                </a:solidFill>
                <a:latin typeface="Arial" panose="020B0604020202020204" pitchFamily="34" charset="0"/>
                <a:cs typeface="Arial" panose="020B0604020202020204" pitchFamily="34" charset="0"/>
              </a:defRPr>
            </a:lvl1pPr>
          </a:lstStyle>
          <a:p>
            <a:pPr lvl="0"/>
            <a:r>
              <a:rPr lang="en-GB" dirty="0"/>
              <a:t>1. What is TOSSD?</a:t>
            </a:r>
          </a:p>
        </p:txBody>
      </p:sp>
      <p:sp>
        <p:nvSpPr>
          <p:cNvPr id="17" name="Text Placeholder 2">
            <a:extLst>
              <a:ext uri="{FF2B5EF4-FFF2-40B4-BE49-F238E27FC236}">
                <a16:creationId xmlns:a16="http://schemas.microsoft.com/office/drawing/2014/main" id="{7C6AA4ED-D4E5-5841-A422-BA49DE3EB3C2}"/>
              </a:ext>
            </a:extLst>
          </p:cNvPr>
          <p:cNvSpPr>
            <a:spLocks noGrp="1"/>
          </p:cNvSpPr>
          <p:nvPr>
            <p:ph type="body" sz="quarter" idx="13" hasCustomPrompt="1"/>
          </p:nvPr>
        </p:nvSpPr>
        <p:spPr>
          <a:xfrm>
            <a:off x="3477133" y="1379071"/>
            <a:ext cx="6133211" cy="420627"/>
          </a:xfrm>
          <a:prstGeom prst="rect">
            <a:avLst/>
          </a:prstGeom>
        </p:spPr>
        <p:txBody>
          <a:bodyPr/>
          <a:lstStyle>
            <a:lvl1pPr marL="0" indent="0" defTabSz="338400">
              <a:buNone/>
              <a:defRPr sz="2000" b="1">
                <a:solidFill>
                  <a:schemeClr val="bg1"/>
                </a:solidFill>
                <a:latin typeface="Arial" panose="020B0604020202020204" pitchFamily="34" charset="0"/>
                <a:cs typeface="Arial" panose="020B0604020202020204" pitchFamily="34" charset="0"/>
              </a:defRPr>
            </a:lvl1pPr>
          </a:lstStyle>
          <a:p>
            <a:pPr lvl="0"/>
            <a:r>
              <a:rPr lang="en-GB" dirty="0"/>
              <a:t>2. Why is TOSSD needed</a:t>
            </a:r>
          </a:p>
        </p:txBody>
      </p:sp>
      <p:sp>
        <p:nvSpPr>
          <p:cNvPr id="18" name="Text Placeholder 2">
            <a:extLst>
              <a:ext uri="{FF2B5EF4-FFF2-40B4-BE49-F238E27FC236}">
                <a16:creationId xmlns:a16="http://schemas.microsoft.com/office/drawing/2014/main" id="{38178B8C-BEC1-6E41-89FE-9DB957429114}"/>
              </a:ext>
            </a:extLst>
          </p:cNvPr>
          <p:cNvSpPr>
            <a:spLocks noGrp="1"/>
          </p:cNvSpPr>
          <p:nvPr>
            <p:ph type="body" sz="quarter" idx="14" hasCustomPrompt="1"/>
          </p:nvPr>
        </p:nvSpPr>
        <p:spPr>
          <a:xfrm>
            <a:off x="3477133" y="2037439"/>
            <a:ext cx="7218299" cy="420627"/>
          </a:xfrm>
          <a:prstGeom prst="rect">
            <a:avLst/>
          </a:prstGeom>
        </p:spPr>
        <p:txBody>
          <a:bodyPr/>
          <a:lstStyle>
            <a:lvl1pPr marL="0" indent="0" defTabSz="338400">
              <a:buNone/>
              <a:defRPr sz="2000" b="1">
                <a:solidFill>
                  <a:schemeClr val="bg1"/>
                </a:solidFill>
                <a:latin typeface="Arial" panose="020B0604020202020204" pitchFamily="34" charset="0"/>
                <a:cs typeface="Arial" panose="020B0604020202020204" pitchFamily="34" charset="0"/>
              </a:defRPr>
            </a:lvl1pPr>
          </a:lstStyle>
          <a:p>
            <a:pPr lvl="0"/>
            <a:r>
              <a:rPr lang="en-GB" dirty="0"/>
              <a:t>3. Benefits of TOSSD </a:t>
            </a:r>
          </a:p>
        </p:txBody>
      </p:sp>
      <p:sp>
        <p:nvSpPr>
          <p:cNvPr id="19" name="Text Placeholder 2">
            <a:extLst>
              <a:ext uri="{FF2B5EF4-FFF2-40B4-BE49-F238E27FC236}">
                <a16:creationId xmlns:a16="http://schemas.microsoft.com/office/drawing/2014/main" id="{5D678C91-E113-1843-AE66-CC0D0F0721AD}"/>
              </a:ext>
            </a:extLst>
          </p:cNvPr>
          <p:cNvSpPr>
            <a:spLocks noGrp="1"/>
          </p:cNvSpPr>
          <p:nvPr>
            <p:ph type="body" sz="quarter" idx="15" hasCustomPrompt="1"/>
          </p:nvPr>
        </p:nvSpPr>
        <p:spPr>
          <a:xfrm>
            <a:off x="3830701" y="2427583"/>
            <a:ext cx="7218299" cy="420627"/>
          </a:xfrm>
          <a:prstGeom prst="rect">
            <a:avLst/>
          </a:prstGeom>
        </p:spPr>
        <p:txBody>
          <a:bodyPr/>
          <a:lstStyle>
            <a:lvl1pPr marL="0" indent="0" defTabSz="338400">
              <a:buNone/>
              <a:defRPr sz="2000" b="0">
                <a:solidFill>
                  <a:schemeClr val="bg1"/>
                </a:solidFill>
                <a:latin typeface="Arial" panose="020B0604020202020204" pitchFamily="34" charset="0"/>
                <a:cs typeface="Arial" panose="020B0604020202020204" pitchFamily="34" charset="0"/>
              </a:defRPr>
            </a:lvl1pPr>
          </a:lstStyle>
          <a:p>
            <a:pPr lvl="0"/>
            <a:r>
              <a:rPr lang="en-GB" dirty="0"/>
              <a:t>- For recipients of development co-operation</a:t>
            </a:r>
            <a:br>
              <a:rPr lang="en-GB" dirty="0"/>
            </a:br>
            <a:r>
              <a:rPr lang="en-GB" dirty="0"/>
              <a:t>- For providers of development co-operation</a:t>
            </a:r>
          </a:p>
        </p:txBody>
      </p:sp>
      <p:sp>
        <p:nvSpPr>
          <p:cNvPr id="20" name="Text Placeholder 2">
            <a:extLst>
              <a:ext uri="{FF2B5EF4-FFF2-40B4-BE49-F238E27FC236}">
                <a16:creationId xmlns:a16="http://schemas.microsoft.com/office/drawing/2014/main" id="{E9275415-2E75-6F4A-A240-DF8F9C5EA286}"/>
              </a:ext>
            </a:extLst>
          </p:cNvPr>
          <p:cNvSpPr>
            <a:spLocks noGrp="1"/>
          </p:cNvSpPr>
          <p:nvPr>
            <p:ph type="body" sz="quarter" idx="16" hasCustomPrompt="1"/>
          </p:nvPr>
        </p:nvSpPr>
        <p:spPr>
          <a:xfrm>
            <a:off x="3477133" y="3216480"/>
            <a:ext cx="7315835" cy="420627"/>
          </a:xfrm>
          <a:prstGeom prst="rect">
            <a:avLst/>
          </a:prstGeom>
        </p:spPr>
        <p:txBody>
          <a:bodyPr/>
          <a:lstStyle>
            <a:lvl1pPr marL="0" indent="0" defTabSz="338400">
              <a:buNone/>
              <a:defRPr sz="2000" b="1">
                <a:solidFill>
                  <a:schemeClr val="bg1"/>
                </a:solidFill>
                <a:latin typeface="Arial" panose="020B0604020202020204" pitchFamily="34" charset="0"/>
                <a:cs typeface="Arial" panose="020B0604020202020204" pitchFamily="34" charset="0"/>
              </a:defRPr>
            </a:lvl1pPr>
          </a:lstStyle>
          <a:p>
            <a:pPr lvl="0"/>
            <a:r>
              <a:rPr lang="en-GB" dirty="0"/>
              <a:t>4. Work of the International TOSSD Task Force</a:t>
            </a:r>
          </a:p>
        </p:txBody>
      </p:sp>
      <p:sp>
        <p:nvSpPr>
          <p:cNvPr id="21" name="Text Placeholder 2">
            <a:extLst>
              <a:ext uri="{FF2B5EF4-FFF2-40B4-BE49-F238E27FC236}">
                <a16:creationId xmlns:a16="http://schemas.microsoft.com/office/drawing/2014/main" id="{1755D37A-0C4F-E94E-8ED3-E40AEC7AB98C}"/>
              </a:ext>
            </a:extLst>
          </p:cNvPr>
          <p:cNvSpPr>
            <a:spLocks noGrp="1"/>
          </p:cNvSpPr>
          <p:nvPr>
            <p:ph type="body" sz="quarter" idx="17" hasCustomPrompt="1"/>
          </p:nvPr>
        </p:nvSpPr>
        <p:spPr>
          <a:xfrm>
            <a:off x="3477134" y="3851838"/>
            <a:ext cx="7111618" cy="755904"/>
          </a:xfrm>
          <a:prstGeom prst="rect">
            <a:avLst/>
          </a:prstGeom>
        </p:spPr>
        <p:txBody>
          <a:bodyPr/>
          <a:lstStyle>
            <a:lvl1pPr marL="0" indent="0" defTabSz="266400">
              <a:buNone/>
              <a:defRPr sz="2000" b="1">
                <a:solidFill>
                  <a:schemeClr val="bg1"/>
                </a:solidFill>
                <a:latin typeface="Arial" panose="020B0604020202020204" pitchFamily="34" charset="0"/>
                <a:cs typeface="Arial" panose="020B0604020202020204" pitchFamily="34" charset="0"/>
              </a:defRPr>
            </a:lvl1pPr>
          </a:lstStyle>
          <a:p>
            <a:pPr lvl="0"/>
            <a:r>
              <a:rPr lang="en-GB" dirty="0"/>
              <a:t>5. Collecting TOSSD data: the 2019 data survey and 2020 	data collection process</a:t>
            </a:r>
          </a:p>
        </p:txBody>
      </p:sp>
      <p:sp>
        <p:nvSpPr>
          <p:cNvPr id="22" name="Text Placeholder 2">
            <a:extLst>
              <a:ext uri="{FF2B5EF4-FFF2-40B4-BE49-F238E27FC236}">
                <a16:creationId xmlns:a16="http://schemas.microsoft.com/office/drawing/2014/main" id="{5E3D0BCF-FEC5-0D40-B9E1-6973C6CDF585}"/>
              </a:ext>
            </a:extLst>
          </p:cNvPr>
          <p:cNvSpPr>
            <a:spLocks noGrp="1"/>
          </p:cNvSpPr>
          <p:nvPr>
            <p:ph type="body" sz="quarter" idx="18" hasCustomPrompt="1"/>
          </p:nvPr>
        </p:nvSpPr>
        <p:spPr>
          <a:xfrm>
            <a:off x="3477133" y="4892043"/>
            <a:ext cx="7315835" cy="373529"/>
          </a:xfrm>
          <a:prstGeom prst="rect">
            <a:avLst/>
          </a:prstGeom>
        </p:spPr>
        <p:txBody>
          <a:bodyPr/>
          <a:lstStyle>
            <a:lvl1pPr marL="0" indent="0" defTabSz="338400">
              <a:buNone/>
              <a:defRPr sz="2000" b="1">
                <a:solidFill>
                  <a:schemeClr val="bg1"/>
                </a:solidFill>
                <a:latin typeface="Arial" panose="020B0604020202020204" pitchFamily="34" charset="0"/>
                <a:cs typeface="Arial" panose="020B0604020202020204" pitchFamily="34" charset="0"/>
              </a:defRPr>
            </a:lvl1pPr>
          </a:lstStyle>
          <a:p>
            <a:pPr lvl="0"/>
            <a:r>
              <a:rPr lang="en-GB" dirty="0"/>
              <a:t>6. Recent developments and next steps</a:t>
            </a:r>
          </a:p>
        </p:txBody>
      </p:sp>
      <p:sp>
        <p:nvSpPr>
          <p:cNvPr id="23" name="Text Placeholder 2">
            <a:extLst>
              <a:ext uri="{FF2B5EF4-FFF2-40B4-BE49-F238E27FC236}">
                <a16:creationId xmlns:a16="http://schemas.microsoft.com/office/drawing/2014/main" id="{DB5B6A04-4489-AA47-9407-4B9F76C2DFA5}"/>
              </a:ext>
            </a:extLst>
          </p:cNvPr>
          <p:cNvSpPr>
            <a:spLocks noGrp="1"/>
          </p:cNvSpPr>
          <p:nvPr>
            <p:ph type="body" sz="quarter" idx="19" hasCustomPrompt="1"/>
          </p:nvPr>
        </p:nvSpPr>
        <p:spPr>
          <a:xfrm>
            <a:off x="3477133" y="5690616"/>
            <a:ext cx="7315835" cy="373529"/>
          </a:xfrm>
          <a:prstGeom prst="rect">
            <a:avLst/>
          </a:prstGeom>
        </p:spPr>
        <p:txBody>
          <a:bodyPr/>
          <a:lstStyle>
            <a:lvl1pPr marL="0" indent="0" defTabSz="338400">
              <a:buNone/>
              <a:defRPr sz="2000" b="1">
                <a:solidFill>
                  <a:schemeClr val="bg1"/>
                </a:solidFill>
                <a:latin typeface="Arial" panose="020B0604020202020204" pitchFamily="34" charset="0"/>
                <a:cs typeface="Arial" panose="020B0604020202020204" pitchFamily="34" charset="0"/>
              </a:defRPr>
            </a:lvl1pPr>
          </a:lstStyle>
          <a:p>
            <a:pPr lvl="0"/>
            <a:r>
              <a:rPr lang="en-GB" dirty="0"/>
              <a:t>7. Summary of key points</a:t>
            </a:r>
          </a:p>
        </p:txBody>
      </p:sp>
      <p:pic>
        <p:nvPicPr>
          <p:cNvPr id="13" name="Picture 12"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20"/>
          </p:nvPr>
        </p:nvSpPr>
        <p:spPr>
          <a:xfrm>
            <a:off x="3311525" y="3030538"/>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3434107"/>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rgbClr val="F2682D"/>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C789D34-999A-9949-9991-BB7C4E2BDF84}"/>
              </a:ext>
            </a:extLst>
          </p:cNvPr>
          <p:cNvSpPr>
            <a:spLocks noGrp="1"/>
          </p:cNvSpPr>
          <p:nvPr>
            <p:ph type="body" sz="quarter" idx="10" hasCustomPrompt="1"/>
          </p:nvPr>
        </p:nvSpPr>
        <p:spPr>
          <a:xfrm>
            <a:off x="505008" y="2777457"/>
            <a:ext cx="11158557" cy="666430"/>
          </a:xfrm>
          <a:prstGeom prst="rect">
            <a:avLst/>
          </a:prstGeom>
        </p:spPr>
        <p:txBody>
          <a:bodyPr/>
          <a:lstStyle>
            <a:lvl1pPr algn="ctr">
              <a:buNone/>
              <a:defRPr sz="5400" b="1" i="0">
                <a:solidFill>
                  <a:schemeClr val="bg1"/>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1. What is TOSSD?</a:t>
            </a:r>
          </a:p>
        </p:txBody>
      </p:sp>
    </p:spTree>
    <p:extLst>
      <p:ext uri="{BB962C8B-B14F-4D97-AF65-F5344CB8AC3E}">
        <p14:creationId xmlns:p14="http://schemas.microsoft.com/office/powerpoint/2010/main" val="813479527"/>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rgbClr val="16496B"/>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C789D34-999A-9949-9991-BB7C4E2BDF84}"/>
              </a:ext>
            </a:extLst>
          </p:cNvPr>
          <p:cNvSpPr>
            <a:spLocks noGrp="1"/>
          </p:cNvSpPr>
          <p:nvPr>
            <p:ph type="body" sz="quarter" idx="10" hasCustomPrompt="1"/>
          </p:nvPr>
        </p:nvSpPr>
        <p:spPr>
          <a:xfrm>
            <a:off x="505008" y="1485099"/>
            <a:ext cx="11158557" cy="1189212"/>
          </a:xfrm>
          <a:prstGeom prst="rect">
            <a:avLst/>
          </a:prstGeom>
        </p:spPr>
        <p:txBody>
          <a:bodyPr/>
          <a:lstStyle>
            <a:lvl1pPr algn="ctr">
              <a:buNone/>
              <a:defRPr sz="4800" b="1" i="0">
                <a:solidFill>
                  <a:schemeClr val="bg1"/>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What is TOSSD?</a:t>
            </a:r>
          </a:p>
        </p:txBody>
      </p:sp>
      <p:sp>
        <p:nvSpPr>
          <p:cNvPr id="11" name="Text Placeholder 5">
            <a:extLst>
              <a:ext uri="{FF2B5EF4-FFF2-40B4-BE49-F238E27FC236}">
                <a16:creationId xmlns:a16="http://schemas.microsoft.com/office/drawing/2014/main" id="{821C1B3F-AD64-F64F-A223-9140A280B75F}"/>
              </a:ext>
            </a:extLst>
          </p:cNvPr>
          <p:cNvSpPr>
            <a:spLocks noGrp="1"/>
          </p:cNvSpPr>
          <p:nvPr>
            <p:ph type="body" sz="quarter" idx="12" hasCustomPrompt="1"/>
          </p:nvPr>
        </p:nvSpPr>
        <p:spPr>
          <a:xfrm>
            <a:off x="523902" y="3162492"/>
            <a:ext cx="11120768" cy="1973619"/>
          </a:xfrm>
          <a:prstGeom prst="rect">
            <a:avLst/>
          </a:prstGeom>
        </p:spPr>
        <p:txBody>
          <a:bodyPr anchor="t"/>
          <a:lstStyle>
            <a:lvl1pPr marL="0" indent="0" algn="ctr">
              <a:lnSpc>
                <a:spcPct val="100000"/>
              </a:lnSpc>
              <a:buNone/>
              <a:defRPr sz="3600" b="0" i="0">
                <a:solidFill>
                  <a:schemeClr val="bg1"/>
                </a:solidFill>
                <a:latin typeface="Arial" panose="020B0604020202020204" pitchFamily="34" charset="0"/>
                <a:ea typeface="Helvetica 55 Roman" panose="02000503000000020004" pitchFamily="2"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Aenean </a:t>
            </a:r>
            <a:r>
              <a:rPr lang="en-US" dirty="0" err="1"/>
              <a:t>rhoncus</a:t>
            </a:r>
            <a:r>
              <a:rPr lang="en-US" dirty="0"/>
              <a:t> </a:t>
            </a:r>
            <a:r>
              <a:rPr lang="en-US" dirty="0" err="1"/>
              <a:t>elit</a:t>
            </a:r>
            <a:r>
              <a:rPr lang="en-US" dirty="0"/>
              <a:t> in </a:t>
            </a:r>
            <a:r>
              <a:rPr lang="en-US" dirty="0" err="1"/>
              <a:t>erat</a:t>
            </a:r>
            <a:r>
              <a:rPr lang="en-US" dirty="0"/>
              <a:t> </a:t>
            </a:r>
            <a:r>
              <a:rPr lang="en-US" dirty="0" err="1"/>
              <a:t>tincidunt</a:t>
            </a:r>
            <a:r>
              <a:rPr lang="en-US" dirty="0"/>
              <a:t>,</a:t>
            </a:r>
          </a:p>
        </p:txBody>
      </p:sp>
      <p:sp>
        <p:nvSpPr>
          <p:cNvPr id="6" name="Text Placeholder 5">
            <a:extLst>
              <a:ext uri="{FF2B5EF4-FFF2-40B4-BE49-F238E27FC236}">
                <a16:creationId xmlns:a16="http://schemas.microsoft.com/office/drawing/2014/main" id="{8740E5A8-1321-0B43-A499-99E637E7821A}"/>
              </a:ext>
            </a:extLst>
          </p:cNvPr>
          <p:cNvSpPr>
            <a:spLocks noGrp="1"/>
          </p:cNvSpPr>
          <p:nvPr>
            <p:ph type="body" sz="quarter" idx="13" hasCustomPrompt="1"/>
          </p:nvPr>
        </p:nvSpPr>
        <p:spPr>
          <a:xfrm>
            <a:off x="523902" y="2318462"/>
            <a:ext cx="11120768" cy="857758"/>
          </a:xfrm>
          <a:prstGeom prst="rect">
            <a:avLst/>
          </a:prstGeom>
        </p:spPr>
        <p:txBody>
          <a:bodyPr anchor="t"/>
          <a:lstStyle>
            <a:lvl1pPr marL="0" indent="0" algn="ctr">
              <a:lnSpc>
                <a:spcPct val="100000"/>
              </a:lnSpc>
              <a:buNone/>
              <a:defRPr sz="2800" b="1" i="0">
                <a:solidFill>
                  <a:srgbClr val="F2682D"/>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Sub heading</a:t>
            </a:r>
          </a:p>
        </p:txBody>
      </p:sp>
      <p:pic>
        <p:nvPicPr>
          <p:cNvPr id="5" name="Picture 4"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80627"/>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er_Single line">
    <p:bg>
      <p:bgPr>
        <a:solidFill>
          <a:srgbClr val="C8D0D9"/>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C789D34-999A-9949-9991-BB7C4E2BDF84}"/>
              </a:ext>
            </a:extLst>
          </p:cNvPr>
          <p:cNvSpPr>
            <a:spLocks noGrp="1"/>
          </p:cNvSpPr>
          <p:nvPr>
            <p:ph type="body" sz="quarter" idx="10" hasCustomPrompt="1"/>
          </p:nvPr>
        </p:nvSpPr>
        <p:spPr>
          <a:xfrm>
            <a:off x="374940" y="682995"/>
            <a:ext cx="4146191" cy="447504"/>
          </a:xfrm>
          <a:prstGeom prst="rect">
            <a:avLst/>
          </a:prstGeom>
        </p:spPr>
        <p:txBody>
          <a:bodyPr/>
          <a:lstStyle>
            <a:lvl1pPr marL="0" indent="0">
              <a:buNone/>
              <a:defRPr sz="3600" b="1" i="0">
                <a:solidFill>
                  <a:srgbClr val="16496B"/>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Single line title</a:t>
            </a:r>
          </a:p>
        </p:txBody>
      </p:sp>
      <p:cxnSp>
        <p:nvCxnSpPr>
          <p:cNvPr id="5" name="Straight Connector 4">
            <a:extLst>
              <a:ext uri="{FF2B5EF4-FFF2-40B4-BE49-F238E27FC236}">
                <a16:creationId xmlns:a16="http://schemas.microsoft.com/office/drawing/2014/main" id="{7D3DE735-B86D-D844-9855-C5B41FD03278}"/>
              </a:ext>
            </a:extLst>
          </p:cNvPr>
          <p:cNvCxnSpPr/>
          <p:nvPr userDrawn="1"/>
        </p:nvCxnSpPr>
        <p:spPr>
          <a:xfrm>
            <a:off x="497395" y="1361225"/>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8001F560-AE82-2C48-B798-AB1EECE9D2CD}"/>
              </a:ext>
            </a:extLst>
          </p:cNvPr>
          <p:cNvSpPr>
            <a:spLocks noGrp="1"/>
          </p:cNvSpPr>
          <p:nvPr>
            <p:ph type="body" sz="quarter" idx="11" hasCustomPrompt="1"/>
          </p:nvPr>
        </p:nvSpPr>
        <p:spPr>
          <a:xfrm>
            <a:off x="412729" y="1697030"/>
            <a:ext cx="10549797" cy="2272001"/>
          </a:xfrm>
          <a:prstGeom prst="rect">
            <a:avLst/>
          </a:prstGeom>
        </p:spPr>
        <p:txBody>
          <a:bodyPr/>
          <a:lstStyle>
            <a:lvl1pPr marL="0" indent="0">
              <a:lnSpc>
                <a:spcPts val="2980"/>
              </a:lnSpc>
              <a:buNone/>
              <a:defRPr sz="2200" b="0" i="0">
                <a:solidFill>
                  <a:srgbClr val="515050"/>
                </a:solidFill>
                <a:latin typeface="Arial" panose="020B0604020202020204" pitchFamily="34" charset="0"/>
                <a:ea typeface="Helvetica 55 Roman" panose="02000503000000020004" pitchFamily="2" charset="0"/>
                <a:cs typeface="Arial" panose="020B0604020202020204" pitchFamily="34" charset="0"/>
              </a:defRPr>
            </a:lvl1pPr>
          </a:lstStyle>
          <a:p>
            <a:pPr lvl="0"/>
            <a:r>
              <a:rPr lang="en-US" dirty="0"/>
              <a:t>TOSSD is a new international statistical measure that provides a complete picture of all official resources and private finance </a:t>
            </a:r>
            <a:r>
              <a:rPr lang="en-US" dirty="0" err="1"/>
              <a:t>mobilised</a:t>
            </a:r>
            <a:r>
              <a:rPr lang="en-US" dirty="0"/>
              <a:t> by official interventions in support of sustainable development and the Sustainable Development Goals (SDGs).</a:t>
            </a:r>
          </a:p>
        </p:txBody>
      </p:sp>
      <p:sp>
        <p:nvSpPr>
          <p:cNvPr id="6" name="Text Placeholder 5">
            <a:extLst>
              <a:ext uri="{FF2B5EF4-FFF2-40B4-BE49-F238E27FC236}">
                <a16:creationId xmlns:a16="http://schemas.microsoft.com/office/drawing/2014/main" id="{16779B9F-CC40-494E-A6CD-0A29E43E7835}"/>
              </a:ext>
            </a:extLst>
          </p:cNvPr>
          <p:cNvSpPr>
            <a:spLocks noGrp="1"/>
          </p:cNvSpPr>
          <p:nvPr>
            <p:ph type="body" sz="quarter" idx="12" hasCustomPrompt="1"/>
          </p:nvPr>
        </p:nvSpPr>
        <p:spPr>
          <a:xfrm>
            <a:off x="401444" y="377009"/>
            <a:ext cx="4146191" cy="256291"/>
          </a:xfrm>
          <a:prstGeom prst="rect">
            <a:avLst/>
          </a:prstGeom>
        </p:spPr>
        <p:txBody>
          <a:bodyPr/>
          <a:lstStyle>
            <a:lvl1pPr marL="0" indent="0">
              <a:buNone/>
              <a:defRPr sz="1800" b="1" i="0">
                <a:solidFill>
                  <a:srgbClr val="F16F23"/>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Section name</a:t>
            </a:r>
          </a:p>
        </p:txBody>
      </p:sp>
      <p:pic>
        <p:nvPicPr>
          <p:cNvPr id="7" name="Picture 6"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631509"/>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itle_2 lines">
    <p:bg>
      <p:bgPr>
        <a:solidFill>
          <a:srgbClr val="C8D0D9"/>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C789D34-999A-9949-9991-BB7C4E2BDF84}"/>
              </a:ext>
            </a:extLst>
          </p:cNvPr>
          <p:cNvSpPr>
            <a:spLocks noGrp="1"/>
          </p:cNvSpPr>
          <p:nvPr>
            <p:ph type="body" sz="quarter" idx="10" hasCustomPrompt="1"/>
          </p:nvPr>
        </p:nvSpPr>
        <p:spPr>
          <a:xfrm>
            <a:off x="374940" y="682995"/>
            <a:ext cx="4146191" cy="447504"/>
          </a:xfrm>
          <a:prstGeom prst="rect">
            <a:avLst/>
          </a:prstGeom>
        </p:spPr>
        <p:txBody>
          <a:bodyPr/>
          <a:lstStyle>
            <a:lvl1pPr marL="0" indent="0">
              <a:buNone/>
              <a:defRPr sz="3600" b="1" i="0">
                <a:solidFill>
                  <a:srgbClr val="16496B"/>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Slide title</a:t>
            </a:r>
          </a:p>
        </p:txBody>
      </p:sp>
      <p:cxnSp>
        <p:nvCxnSpPr>
          <p:cNvPr id="5" name="Straight Connector 4">
            <a:extLst>
              <a:ext uri="{FF2B5EF4-FFF2-40B4-BE49-F238E27FC236}">
                <a16:creationId xmlns:a16="http://schemas.microsoft.com/office/drawing/2014/main" id="{7D3DE735-B86D-D844-9855-C5B41FD03278}"/>
              </a:ext>
            </a:extLst>
          </p:cNvPr>
          <p:cNvCxnSpPr/>
          <p:nvPr userDrawn="1"/>
        </p:nvCxnSpPr>
        <p:spPr>
          <a:xfrm>
            <a:off x="497395" y="1399756"/>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45D3FC6E-153F-AA40-BBBD-F5DBF81A329E}"/>
              </a:ext>
            </a:extLst>
          </p:cNvPr>
          <p:cNvSpPr>
            <a:spLocks noGrp="1"/>
          </p:cNvSpPr>
          <p:nvPr>
            <p:ph type="body" sz="quarter" idx="11" hasCustomPrompt="1"/>
          </p:nvPr>
        </p:nvSpPr>
        <p:spPr>
          <a:xfrm>
            <a:off x="412729" y="2191710"/>
            <a:ext cx="10549797" cy="2272001"/>
          </a:xfrm>
          <a:prstGeom prst="rect">
            <a:avLst/>
          </a:prstGeom>
        </p:spPr>
        <p:txBody>
          <a:bodyPr/>
          <a:lstStyle>
            <a:lvl1pPr marL="0" indent="0">
              <a:lnSpc>
                <a:spcPts val="2980"/>
              </a:lnSpc>
              <a:buNone/>
              <a:defRPr sz="2200" b="0" i="0">
                <a:solidFill>
                  <a:srgbClr val="515050"/>
                </a:solidFill>
                <a:latin typeface="Arial" panose="020B0604020202020204" pitchFamily="34" charset="0"/>
                <a:ea typeface="Helvetica 55 Roman" panose="02000503000000020004" pitchFamily="2" charset="0"/>
                <a:cs typeface="Arial" panose="020B0604020202020204" pitchFamily="34" charset="0"/>
              </a:defRPr>
            </a:lvl1pPr>
          </a:lstStyle>
          <a:p>
            <a:pPr lvl="0"/>
            <a:r>
              <a:rPr lang="en-US" dirty="0"/>
              <a:t>TOSSD is a new international statistical measure that provides a complete picture of all official resources and private finance </a:t>
            </a:r>
            <a:r>
              <a:rPr lang="en-US" dirty="0" err="1"/>
              <a:t>mobilised</a:t>
            </a:r>
            <a:r>
              <a:rPr lang="en-US" dirty="0"/>
              <a:t> by official interventions in support of sustainable development and the Sustainable Development Goals (SDGs).</a:t>
            </a:r>
          </a:p>
        </p:txBody>
      </p:sp>
      <p:sp>
        <p:nvSpPr>
          <p:cNvPr id="8" name="Text Placeholder 5">
            <a:extLst>
              <a:ext uri="{FF2B5EF4-FFF2-40B4-BE49-F238E27FC236}">
                <a16:creationId xmlns:a16="http://schemas.microsoft.com/office/drawing/2014/main" id="{A861B2CD-1016-994F-B78F-87CFEC968CDB}"/>
              </a:ext>
            </a:extLst>
          </p:cNvPr>
          <p:cNvSpPr>
            <a:spLocks noGrp="1"/>
          </p:cNvSpPr>
          <p:nvPr>
            <p:ph type="body" sz="quarter" idx="13" hasCustomPrompt="1"/>
          </p:nvPr>
        </p:nvSpPr>
        <p:spPr>
          <a:xfrm>
            <a:off x="404436" y="377009"/>
            <a:ext cx="4146191" cy="256291"/>
          </a:xfrm>
          <a:prstGeom prst="rect">
            <a:avLst/>
          </a:prstGeom>
        </p:spPr>
        <p:txBody>
          <a:bodyPr/>
          <a:lstStyle>
            <a:lvl1pPr marL="0" indent="0">
              <a:buNone/>
              <a:defRPr sz="1800" b="1" i="0">
                <a:solidFill>
                  <a:srgbClr val="F16F23"/>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Section name</a:t>
            </a:r>
          </a:p>
        </p:txBody>
      </p:sp>
      <p:pic>
        <p:nvPicPr>
          <p:cNvPr id="9" name="Picture 8"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844262"/>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title_1 line">
    <p:bg>
      <p:bgPr>
        <a:solidFill>
          <a:srgbClr val="C8D0D9"/>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93FB7FF3-69A1-8444-A5EC-7C06780F024A}"/>
              </a:ext>
            </a:extLst>
          </p:cNvPr>
          <p:cNvSpPr>
            <a:spLocks noGrp="1"/>
          </p:cNvSpPr>
          <p:nvPr>
            <p:ph type="body" sz="quarter" idx="10" hasCustomPrompt="1"/>
          </p:nvPr>
        </p:nvSpPr>
        <p:spPr>
          <a:xfrm>
            <a:off x="374940" y="682995"/>
            <a:ext cx="4146191" cy="447504"/>
          </a:xfrm>
          <a:prstGeom prst="rect">
            <a:avLst/>
          </a:prstGeom>
        </p:spPr>
        <p:txBody>
          <a:bodyPr/>
          <a:lstStyle>
            <a:lvl1pPr marL="0" indent="0">
              <a:buNone/>
              <a:defRPr sz="2800" b="1" i="0">
                <a:solidFill>
                  <a:srgbClr val="16496B"/>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Single line title_1 line</a:t>
            </a:r>
          </a:p>
        </p:txBody>
      </p:sp>
      <p:cxnSp>
        <p:nvCxnSpPr>
          <p:cNvPr id="9" name="Straight Connector 8">
            <a:extLst>
              <a:ext uri="{FF2B5EF4-FFF2-40B4-BE49-F238E27FC236}">
                <a16:creationId xmlns:a16="http://schemas.microsoft.com/office/drawing/2014/main" id="{30FD173A-9185-9F4C-A899-8D17BE885DDD}"/>
              </a:ext>
            </a:extLst>
          </p:cNvPr>
          <p:cNvCxnSpPr/>
          <p:nvPr userDrawn="1"/>
        </p:nvCxnSpPr>
        <p:spPr>
          <a:xfrm>
            <a:off x="497395" y="1276818"/>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7EAFE04E-9234-2141-9834-4A0EF8833A86}"/>
              </a:ext>
            </a:extLst>
          </p:cNvPr>
          <p:cNvSpPr>
            <a:spLocks noGrp="1"/>
          </p:cNvSpPr>
          <p:nvPr>
            <p:ph type="body" sz="quarter" idx="11" hasCustomPrompt="1"/>
          </p:nvPr>
        </p:nvSpPr>
        <p:spPr>
          <a:xfrm>
            <a:off x="412729" y="1423139"/>
            <a:ext cx="10549797" cy="1207520"/>
          </a:xfrm>
          <a:prstGeom prst="rect">
            <a:avLst/>
          </a:prstGeom>
        </p:spPr>
        <p:txBody>
          <a:bodyPr/>
          <a:lstStyle>
            <a:lvl1pPr marL="0" indent="0">
              <a:lnSpc>
                <a:spcPts val="2980"/>
              </a:lnSpc>
              <a:buNone/>
              <a:defRPr sz="2000" b="0" i="0">
                <a:solidFill>
                  <a:srgbClr val="515050"/>
                </a:solidFill>
                <a:latin typeface="Arial" panose="020B0604020202020204" pitchFamily="34" charset="0"/>
                <a:ea typeface="Helvetica 55 Roman" panose="02000503000000020004" pitchFamily="2" charset="0"/>
                <a:cs typeface="Arial" panose="020B0604020202020204" pitchFamily="34" charset="0"/>
              </a:defRPr>
            </a:lvl1pPr>
          </a:lstStyle>
          <a:p>
            <a:pPr lvl="0"/>
            <a:r>
              <a:rPr lang="en-US" dirty="0"/>
              <a:t>TOSSD is a new international statistical measure that provides a complete picture of all official resources and private finance </a:t>
            </a:r>
            <a:r>
              <a:rPr lang="en-US" dirty="0" err="1"/>
              <a:t>mobilised</a:t>
            </a:r>
            <a:r>
              <a:rPr lang="en-US" dirty="0"/>
              <a:t> by official interventions in support of sustainable development and the Sustainable Development Goals (SDGs).</a:t>
            </a:r>
          </a:p>
        </p:txBody>
      </p:sp>
      <p:sp>
        <p:nvSpPr>
          <p:cNvPr id="5" name="Text Placeholder 5">
            <a:extLst>
              <a:ext uri="{FF2B5EF4-FFF2-40B4-BE49-F238E27FC236}">
                <a16:creationId xmlns:a16="http://schemas.microsoft.com/office/drawing/2014/main" id="{71919B29-97ED-9C44-8098-B70682630465}"/>
              </a:ext>
            </a:extLst>
          </p:cNvPr>
          <p:cNvSpPr>
            <a:spLocks noGrp="1"/>
          </p:cNvSpPr>
          <p:nvPr>
            <p:ph type="body" sz="quarter" idx="12" hasCustomPrompt="1"/>
          </p:nvPr>
        </p:nvSpPr>
        <p:spPr>
          <a:xfrm>
            <a:off x="401444" y="377009"/>
            <a:ext cx="4146191" cy="256291"/>
          </a:xfrm>
          <a:prstGeom prst="rect">
            <a:avLst/>
          </a:prstGeom>
        </p:spPr>
        <p:txBody>
          <a:bodyPr/>
          <a:lstStyle>
            <a:lvl1pPr marL="0" indent="0">
              <a:buNone/>
              <a:defRPr sz="1800" b="1" i="0">
                <a:solidFill>
                  <a:srgbClr val="F16F23"/>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Section name</a:t>
            </a:r>
          </a:p>
        </p:txBody>
      </p:sp>
      <p:pic>
        <p:nvPicPr>
          <p:cNvPr id="6" name="Picture 5"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220590"/>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mall title_2 lines">
    <p:bg>
      <p:bgPr>
        <a:solidFill>
          <a:srgbClr val="C8D0D9"/>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93FB7FF3-69A1-8444-A5EC-7C06780F024A}"/>
              </a:ext>
            </a:extLst>
          </p:cNvPr>
          <p:cNvSpPr>
            <a:spLocks noGrp="1"/>
          </p:cNvSpPr>
          <p:nvPr>
            <p:ph type="body" sz="quarter" idx="10" hasCustomPrompt="1"/>
          </p:nvPr>
        </p:nvSpPr>
        <p:spPr>
          <a:xfrm>
            <a:off x="374940" y="682994"/>
            <a:ext cx="5721060" cy="77692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solidFill>
                  <a:srgbClr val="16496B"/>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Single line title_1 line</a:t>
            </a:r>
            <a:br>
              <a:rPr lang="en-US" dirty="0"/>
            </a:br>
            <a:r>
              <a:rPr lang="en-US" dirty="0"/>
              <a:t>Single line title_1 line</a:t>
            </a:r>
          </a:p>
        </p:txBody>
      </p:sp>
      <p:cxnSp>
        <p:nvCxnSpPr>
          <p:cNvPr id="9" name="Straight Connector 8">
            <a:extLst>
              <a:ext uri="{FF2B5EF4-FFF2-40B4-BE49-F238E27FC236}">
                <a16:creationId xmlns:a16="http://schemas.microsoft.com/office/drawing/2014/main" id="{30FD173A-9185-9F4C-A899-8D17BE885DDD}"/>
              </a:ext>
            </a:extLst>
          </p:cNvPr>
          <p:cNvCxnSpPr/>
          <p:nvPr userDrawn="1"/>
        </p:nvCxnSpPr>
        <p:spPr>
          <a:xfrm>
            <a:off x="497395" y="1634622"/>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7EAFE04E-9234-2141-9834-4A0EF8833A86}"/>
              </a:ext>
            </a:extLst>
          </p:cNvPr>
          <p:cNvSpPr>
            <a:spLocks noGrp="1"/>
          </p:cNvSpPr>
          <p:nvPr>
            <p:ph type="body" sz="quarter" idx="11" hasCustomPrompt="1"/>
          </p:nvPr>
        </p:nvSpPr>
        <p:spPr>
          <a:xfrm>
            <a:off x="412729" y="1782823"/>
            <a:ext cx="10549797" cy="1097745"/>
          </a:xfrm>
          <a:prstGeom prst="rect">
            <a:avLst/>
          </a:prstGeom>
        </p:spPr>
        <p:txBody>
          <a:bodyPr/>
          <a:lstStyle>
            <a:lvl1pPr marL="0" indent="0">
              <a:lnSpc>
                <a:spcPts val="2980"/>
              </a:lnSpc>
              <a:buNone/>
              <a:defRPr sz="2000" b="0" i="0">
                <a:solidFill>
                  <a:srgbClr val="515050"/>
                </a:solidFill>
                <a:latin typeface="Arial" panose="020B0604020202020204" pitchFamily="34" charset="0"/>
                <a:ea typeface="Helvetica 55 Roman" panose="02000503000000020004" pitchFamily="2" charset="0"/>
                <a:cs typeface="Arial" panose="020B0604020202020204" pitchFamily="34" charset="0"/>
              </a:defRPr>
            </a:lvl1pPr>
          </a:lstStyle>
          <a:p>
            <a:pPr lvl="0"/>
            <a:r>
              <a:rPr lang="en-US" dirty="0"/>
              <a:t>TOSSD is a new international statistical measure that provides a complete picture of all official resources and private finance </a:t>
            </a:r>
            <a:r>
              <a:rPr lang="en-US" dirty="0" err="1"/>
              <a:t>mobilised</a:t>
            </a:r>
            <a:r>
              <a:rPr lang="en-US" dirty="0"/>
              <a:t> by official interventions in support of sustainable development and the Sustainable Development Goals (SDGs).</a:t>
            </a:r>
          </a:p>
        </p:txBody>
      </p:sp>
      <p:sp>
        <p:nvSpPr>
          <p:cNvPr id="5" name="Text Placeholder 5">
            <a:extLst>
              <a:ext uri="{FF2B5EF4-FFF2-40B4-BE49-F238E27FC236}">
                <a16:creationId xmlns:a16="http://schemas.microsoft.com/office/drawing/2014/main" id="{71919B29-97ED-9C44-8098-B70682630465}"/>
              </a:ext>
            </a:extLst>
          </p:cNvPr>
          <p:cNvSpPr>
            <a:spLocks noGrp="1"/>
          </p:cNvSpPr>
          <p:nvPr>
            <p:ph type="body" sz="quarter" idx="12" hasCustomPrompt="1"/>
          </p:nvPr>
        </p:nvSpPr>
        <p:spPr>
          <a:xfrm>
            <a:off x="401444" y="377009"/>
            <a:ext cx="4146191" cy="256291"/>
          </a:xfrm>
          <a:prstGeom prst="rect">
            <a:avLst/>
          </a:prstGeom>
        </p:spPr>
        <p:txBody>
          <a:bodyPr/>
          <a:lstStyle>
            <a:lvl1pPr marL="0" indent="0">
              <a:buNone/>
              <a:defRPr sz="1800" b="1" i="0">
                <a:solidFill>
                  <a:srgbClr val="F16F23"/>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Section name</a:t>
            </a:r>
          </a:p>
        </p:txBody>
      </p:sp>
      <p:pic>
        <p:nvPicPr>
          <p:cNvPr id="6" name="Picture 5"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463159"/>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content">
    <p:bg>
      <p:bgPr>
        <a:solidFill>
          <a:srgbClr val="C8D0D9"/>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317D5A-A1F7-7448-B775-D874259B60C4}"/>
              </a:ext>
            </a:extLst>
          </p:cNvPr>
          <p:cNvSpPr/>
          <p:nvPr userDrawn="1"/>
        </p:nvSpPr>
        <p:spPr>
          <a:xfrm>
            <a:off x="4538749" y="-1"/>
            <a:ext cx="7670737" cy="6858002"/>
          </a:xfrm>
          <a:prstGeom prst="rect">
            <a:avLst/>
          </a:prstGeom>
          <a:solidFill>
            <a:srgbClr val="16496B">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8BB52F7-E64C-A844-922C-A85F3B8196F6}"/>
              </a:ext>
            </a:extLst>
          </p:cNvPr>
          <p:cNvSpPr/>
          <p:nvPr userDrawn="1"/>
        </p:nvSpPr>
        <p:spPr>
          <a:xfrm>
            <a:off x="0" y="-1"/>
            <a:ext cx="4538749" cy="6858002"/>
          </a:xfrm>
          <a:prstGeom prst="rect">
            <a:avLst/>
          </a:prstGeom>
          <a:solidFill>
            <a:srgbClr val="16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 Placeholder 5">
            <a:extLst>
              <a:ext uri="{FF2B5EF4-FFF2-40B4-BE49-F238E27FC236}">
                <a16:creationId xmlns:a16="http://schemas.microsoft.com/office/drawing/2014/main" id="{821C1B3F-AD64-F64F-A223-9140A280B75F}"/>
              </a:ext>
            </a:extLst>
          </p:cNvPr>
          <p:cNvSpPr>
            <a:spLocks noGrp="1"/>
          </p:cNvSpPr>
          <p:nvPr>
            <p:ph type="body" sz="quarter" idx="12" hasCustomPrompt="1"/>
          </p:nvPr>
        </p:nvSpPr>
        <p:spPr>
          <a:xfrm>
            <a:off x="376709" y="1592884"/>
            <a:ext cx="3721461" cy="3250179"/>
          </a:xfrm>
          <a:prstGeom prst="rect">
            <a:avLst/>
          </a:prstGeom>
        </p:spPr>
        <p:txBody>
          <a:bodyPr/>
          <a:lstStyle>
            <a:lvl1pPr marL="0" indent="0">
              <a:lnSpc>
                <a:spcPts val="2600"/>
              </a:lnSpc>
              <a:spcBef>
                <a:spcPts val="0"/>
              </a:spcBef>
              <a:spcAft>
                <a:spcPts val="800"/>
              </a:spcAft>
              <a:buNone/>
              <a:defRPr sz="2200" b="0" i="0">
                <a:solidFill>
                  <a:srgbClr val="C8D0D9"/>
                </a:solidFill>
                <a:latin typeface="Arial" panose="020B0604020202020204" pitchFamily="34" charset="0"/>
                <a:ea typeface="Helvetica 55 Roman" panose="02000503000000020004" pitchFamily="2" charset="0"/>
                <a:cs typeface="Arial" panose="020B0604020202020204" pitchFamily="34" charset="0"/>
              </a:defRPr>
            </a:lvl1pPr>
          </a:lstStyle>
          <a:p>
            <a:pPr lvl="0"/>
            <a:r>
              <a:rPr lang="en-US" dirty="0"/>
              <a:t>TOSSD is a new international statistical measure that provides a complete picture of all official resources and private finance </a:t>
            </a:r>
            <a:r>
              <a:rPr lang="en-US" dirty="0" err="1"/>
              <a:t>mobilised</a:t>
            </a:r>
            <a:r>
              <a:rPr lang="en-US" dirty="0"/>
              <a:t> by official interventions in support of sustainable development and the Sustainable Development Goals (SDGs).</a:t>
            </a:r>
          </a:p>
        </p:txBody>
      </p:sp>
      <p:sp>
        <p:nvSpPr>
          <p:cNvPr id="9" name="Text Placeholder 5">
            <a:extLst>
              <a:ext uri="{FF2B5EF4-FFF2-40B4-BE49-F238E27FC236}">
                <a16:creationId xmlns:a16="http://schemas.microsoft.com/office/drawing/2014/main" id="{A4B0A0C5-44A4-9C44-9E5F-578ACD299ADD}"/>
              </a:ext>
            </a:extLst>
          </p:cNvPr>
          <p:cNvSpPr>
            <a:spLocks noGrp="1"/>
          </p:cNvSpPr>
          <p:nvPr>
            <p:ph type="body" sz="quarter" idx="14" hasCustomPrompt="1"/>
          </p:nvPr>
        </p:nvSpPr>
        <p:spPr>
          <a:xfrm>
            <a:off x="376709" y="500120"/>
            <a:ext cx="3422203" cy="447504"/>
          </a:xfrm>
          <a:prstGeom prst="rect">
            <a:avLst/>
          </a:prstGeom>
        </p:spPr>
        <p:txBody>
          <a:bodyPr/>
          <a:lstStyle>
            <a:lvl1pPr marL="0" indent="0">
              <a:buNone/>
              <a:defRPr sz="2800" b="1" i="0">
                <a:solidFill>
                  <a:schemeClr val="bg1"/>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Objectives of</a:t>
            </a:r>
            <a:br>
              <a:rPr lang="en-US" dirty="0"/>
            </a:br>
            <a:r>
              <a:rPr lang="en-US" dirty="0"/>
              <a:t>this module</a:t>
            </a:r>
          </a:p>
        </p:txBody>
      </p:sp>
      <p:sp>
        <p:nvSpPr>
          <p:cNvPr id="10" name="Text Placeholder 5">
            <a:extLst>
              <a:ext uri="{FF2B5EF4-FFF2-40B4-BE49-F238E27FC236}">
                <a16:creationId xmlns:a16="http://schemas.microsoft.com/office/drawing/2014/main" id="{1E8850F7-C9BB-7047-9A39-E00572E652D1}"/>
              </a:ext>
            </a:extLst>
          </p:cNvPr>
          <p:cNvSpPr>
            <a:spLocks noGrp="1"/>
          </p:cNvSpPr>
          <p:nvPr>
            <p:ph type="body" sz="quarter" idx="15" hasCustomPrompt="1"/>
          </p:nvPr>
        </p:nvSpPr>
        <p:spPr>
          <a:xfrm>
            <a:off x="4854633" y="500120"/>
            <a:ext cx="4146191" cy="447504"/>
          </a:xfrm>
          <a:prstGeom prst="rect">
            <a:avLst/>
          </a:prstGeom>
        </p:spPr>
        <p:txBody>
          <a:bodyPr/>
          <a:lstStyle>
            <a:lvl1pPr marL="0" indent="0">
              <a:buNone/>
              <a:defRPr sz="2800" b="1" i="0">
                <a:solidFill>
                  <a:schemeClr val="bg1"/>
                </a:solidFill>
                <a:latin typeface="Arial" panose="020B0604020202020204" pitchFamily="34" charset="0"/>
                <a:ea typeface="HELVETICA 75" panose="02000503000000020004" pitchFamily="2" charset="0"/>
                <a:cs typeface="Arial" panose="020B0604020202020204" pitchFamily="34" charset="0"/>
              </a:defRPr>
            </a:lvl1pPr>
          </a:lstStyle>
          <a:p>
            <a:pPr lvl="0"/>
            <a:r>
              <a:rPr lang="en-US" dirty="0"/>
              <a:t>Learning</a:t>
            </a:r>
            <a:br>
              <a:rPr lang="en-US" dirty="0"/>
            </a:br>
            <a:r>
              <a:rPr lang="en-US" dirty="0"/>
              <a:t>outcomes</a:t>
            </a:r>
          </a:p>
        </p:txBody>
      </p:sp>
      <p:sp>
        <p:nvSpPr>
          <p:cNvPr id="12" name="Text Placeholder 5">
            <a:extLst>
              <a:ext uri="{FF2B5EF4-FFF2-40B4-BE49-F238E27FC236}">
                <a16:creationId xmlns:a16="http://schemas.microsoft.com/office/drawing/2014/main" id="{0BFF5011-6863-1943-99DB-4D513BEF3C8B}"/>
              </a:ext>
            </a:extLst>
          </p:cNvPr>
          <p:cNvSpPr>
            <a:spLocks noGrp="1"/>
          </p:cNvSpPr>
          <p:nvPr>
            <p:ph type="body" sz="quarter" idx="16" hasCustomPrompt="1"/>
          </p:nvPr>
        </p:nvSpPr>
        <p:spPr>
          <a:xfrm>
            <a:off x="4854633" y="1592884"/>
            <a:ext cx="6835963" cy="3250179"/>
          </a:xfrm>
          <a:prstGeom prst="rect">
            <a:avLst/>
          </a:prstGeom>
        </p:spPr>
        <p:txBody>
          <a:bodyPr/>
          <a:lstStyle>
            <a:lvl1pPr marL="0" indent="0">
              <a:lnSpc>
                <a:spcPts val="2600"/>
              </a:lnSpc>
              <a:spcBef>
                <a:spcPts val="0"/>
              </a:spcBef>
              <a:spcAft>
                <a:spcPts val="800"/>
              </a:spcAft>
              <a:buNone/>
              <a:defRPr sz="2200" b="0" i="0">
                <a:solidFill>
                  <a:srgbClr val="C6D2DA"/>
                </a:solidFill>
                <a:latin typeface="Arial" panose="020B0604020202020204" pitchFamily="34" charset="0"/>
                <a:ea typeface="Helvetica 55 Roman" panose="02000503000000020004" pitchFamily="2" charset="0"/>
                <a:cs typeface="Arial" panose="020B0604020202020204" pitchFamily="34" charset="0"/>
              </a:defRPr>
            </a:lvl1pPr>
          </a:lstStyle>
          <a:p>
            <a:pPr lvl="0"/>
            <a:r>
              <a:rPr lang="en-US" dirty="0"/>
              <a:t>TOSSD is a new international statistical measure that provides a complete picture of all official resources and private finance </a:t>
            </a:r>
            <a:r>
              <a:rPr lang="en-US" dirty="0" err="1"/>
              <a:t>mobilised</a:t>
            </a:r>
            <a:r>
              <a:rPr lang="en-US" dirty="0"/>
              <a:t> by official interventions in support of sustainable development and the Sustainable Development Goals (SDGs).</a:t>
            </a:r>
          </a:p>
        </p:txBody>
      </p:sp>
      <p:cxnSp>
        <p:nvCxnSpPr>
          <p:cNvPr id="13" name="Straight Connector 12">
            <a:extLst>
              <a:ext uri="{FF2B5EF4-FFF2-40B4-BE49-F238E27FC236}">
                <a16:creationId xmlns:a16="http://schemas.microsoft.com/office/drawing/2014/main" id="{D0D0D48B-5B8E-0245-88C2-BA87B182786A}"/>
              </a:ext>
            </a:extLst>
          </p:cNvPr>
          <p:cNvCxnSpPr/>
          <p:nvPr userDrawn="1"/>
        </p:nvCxnSpPr>
        <p:spPr>
          <a:xfrm>
            <a:off x="511250" y="1448309"/>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1F97F-043A-3840-97B9-5BA09CB86354}"/>
              </a:ext>
            </a:extLst>
          </p:cNvPr>
          <p:cNvCxnSpPr/>
          <p:nvPr userDrawn="1"/>
        </p:nvCxnSpPr>
        <p:spPr>
          <a:xfrm>
            <a:off x="4917659" y="1448309"/>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pic>
        <p:nvPicPr>
          <p:cNvPr id="16" name="Picture 15"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649315"/>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8D0D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FC181-C54E-0D45-97B6-289ED228B169}"/>
              </a:ext>
            </a:extLst>
          </p:cNvPr>
          <p:cNvSpPr>
            <a:spLocks noGrp="1"/>
          </p:cNvSpPr>
          <p:nvPr>
            <p:ph type="title"/>
          </p:nvPr>
        </p:nvSpPr>
        <p:spPr>
          <a:xfrm>
            <a:off x="381000" y="221433"/>
            <a:ext cx="10515600" cy="1325563"/>
          </a:xfrm>
          <a:prstGeom prst="rect">
            <a:avLst/>
          </a:prstGeom>
        </p:spPr>
        <p:txBody>
          <a:bodyPr vert="horz" lIns="91440" tIns="45720" rIns="91440" bIns="45720" rtlCol="0" anchor="ctr">
            <a:normAutofit/>
          </a:bodyPr>
          <a:lstStyle/>
          <a:p>
            <a:r>
              <a:rPr lang="en-GB" dirty="0"/>
              <a:t>Concept 1</a:t>
            </a:r>
            <a:endParaRPr lang="en-US" dirty="0"/>
          </a:p>
        </p:txBody>
      </p:sp>
      <p:sp>
        <p:nvSpPr>
          <p:cNvPr id="5" name="Footer Placeholder 4">
            <a:extLst>
              <a:ext uri="{FF2B5EF4-FFF2-40B4-BE49-F238E27FC236}">
                <a16:creationId xmlns:a16="http://schemas.microsoft.com/office/drawing/2014/main" id="{7672D0DE-0F89-9449-BFDF-A799FD22CF9E}"/>
              </a:ext>
            </a:extLst>
          </p:cNvPr>
          <p:cNvSpPr>
            <a:spLocks noGrp="1"/>
          </p:cNvSpPr>
          <p:nvPr>
            <p:ph type="ftr" sz="quarter" idx="3"/>
          </p:nvPr>
        </p:nvSpPr>
        <p:spPr>
          <a:xfrm>
            <a:off x="271669" y="6356350"/>
            <a:ext cx="5980043" cy="365125"/>
          </a:xfrm>
          <a:prstGeom prst="rect">
            <a:avLst/>
          </a:prstGeom>
        </p:spPr>
        <p:txBody>
          <a:bodyPr vert="horz" lIns="91440" tIns="45720" rIns="91440" bIns="45720" rtlCol="0" anchor="ctr"/>
          <a:lstStyle>
            <a:lvl1pPr algn="l">
              <a:defRPr sz="800" b="0" i="0">
                <a:solidFill>
                  <a:srgbClr val="144769"/>
                </a:solidFill>
                <a:latin typeface="Montserrat" pitchFamily="2" charset="77"/>
              </a:defRPr>
            </a:lvl1pPr>
          </a:lstStyle>
          <a:p>
            <a:r>
              <a:rPr lang="en-US" dirty="0"/>
              <a:t>Core module: Introduction to TOSSD (Total Official Support for Sustainable Development)</a:t>
            </a:r>
          </a:p>
        </p:txBody>
      </p:sp>
      <p:sp>
        <p:nvSpPr>
          <p:cNvPr id="6" name="Slide Number Placeholder 5">
            <a:extLst>
              <a:ext uri="{FF2B5EF4-FFF2-40B4-BE49-F238E27FC236}">
                <a16:creationId xmlns:a16="http://schemas.microsoft.com/office/drawing/2014/main" id="{0990D322-A877-E945-BCCF-7C2589E8AED4}"/>
              </a:ext>
            </a:extLst>
          </p:cNvPr>
          <p:cNvSpPr>
            <a:spLocks noGrp="1"/>
          </p:cNvSpPr>
          <p:nvPr>
            <p:ph type="sldNum" sz="quarter" idx="4"/>
          </p:nvPr>
        </p:nvSpPr>
        <p:spPr>
          <a:xfrm>
            <a:off x="9177131" y="6356350"/>
            <a:ext cx="2743200" cy="365125"/>
          </a:xfrm>
          <a:prstGeom prst="rect">
            <a:avLst/>
          </a:prstGeom>
        </p:spPr>
        <p:txBody>
          <a:bodyPr vert="horz" lIns="91440" tIns="45720" rIns="91440" bIns="45720" rtlCol="0" anchor="ctr"/>
          <a:lstStyle>
            <a:lvl1pPr algn="r">
              <a:defRPr sz="800">
                <a:solidFill>
                  <a:srgbClr val="144769"/>
                </a:solidFill>
                <a:latin typeface="Montserrat" pitchFamily="2" charset="77"/>
              </a:defRPr>
            </a:lvl1pPr>
          </a:lstStyle>
          <a:p>
            <a:fld id="{FA65CECE-21BB-BD4F-B881-4FE4A8D498BF}" type="slidenum">
              <a:rPr lang="en-US" smtClean="0"/>
              <a:pPr/>
              <a:t>‹#›</a:t>
            </a:fld>
            <a:endParaRPr lang="en-US" dirty="0"/>
          </a:p>
        </p:txBody>
      </p:sp>
    </p:spTree>
    <p:extLst>
      <p:ext uri="{BB962C8B-B14F-4D97-AF65-F5344CB8AC3E}">
        <p14:creationId xmlns:p14="http://schemas.microsoft.com/office/powerpoint/2010/main" val="2925628708"/>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86" r:id="rId3"/>
    <p:sldLayoutId id="2147483685" r:id="rId4"/>
    <p:sldLayoutId id="2147483682" r:id="rId5"/>
    <p:sldLayoutId id="2147483683" r:id="rId6"/>
    <p:sldLayoutId id="2147483687" r:id="rId7"/>
    <p:sldLayoutId id="2147483730" r:id="rId8"/>
    <p:sldLayoutId id="2147483684" r:id="rId9"/>
    <p:sldLayoutId id="2147483732" r:id="rId10"/>
    <p:sldLayoutId id="2147483689" r:id="rId11"/>
    <p:sldLayoutId id="2147483728" r:id="rId12"/>
    <p:sldLayoutId id="2147483733" r:id="rId13"/>
  </p:sldLayoutIdLst>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xStyles>
    <p:titleStyle>
      <a:lvl1pPr algn="l" defTabSz="914400" rtl="0" eaLnBrk="1" latinLnBrk="0" hangingPunct="1">
        <a:lnSpc>
          <a:spcPct val="90000"/>
        </a:lnSpc>
        <a:spcBef>
          <a:spcPct val="0"/>
        </a:spcBef>
        <a:buNone/>
        <a:defRPr sz="4800" b="1" i="0" kern="1200">
          <a:solidFill>
            <a:schemeClr val="tx1"/>
          </a:solidFill>
          <a:latin typeface="HELVETICA 75" panose="02000503000000020004" pitchFamily="2" charset="0"/>
          <a:ea typeface="HELVETICA 75" panose="02000503000000020004" pitchFamily="2" charset="0"/>
          <a:cs typeface="HELVETICA 75"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D0D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DBEAE-DD2C-7541-96CD-412400A32F59}"/>
              </a:ext>
            </a:extLst>
          </p:cNvPr>
          <p:cNvSpPr>
            <a:spLocks noGrp="1"/>
          </p:cNvSpPr>
          <p:nvPr>
            <p:ph type="title"/>
          </p:nvPr>
        </p:nvSpPr>
        <p:spPr>
          <a:xfrm>
            <a:off x="381000" y="221433"/>
            <a:ext cx="10515600" cy="1325563"/>
          </a:xfrm>
          <a:prstGeom prst="rect">
            <a:avLst/>
          </a:prstGeom>
        </p:spPr>
        <p:txBody>
          <a:bodyPr vert="horz" lIns="91440" tIns="45720" rIns="91440" bIns="45720" rtlCol="0" anchor="ctr">
            <a:normAutofit/>
          </a:bodyPr>
          <a:lstStyle/>
          <a:p>
            <a:r>
              <a:rPr lang="en-GB" dirty="0"/>
              <a:t>Assets</a:t>
            </a:r>
            <a:endParaRPr lang="en-US" dirty="0"/>
          </a:p>
        </p:txBody>
      </p:sp>
    </p:spTree>
    <p:extLst>
      <p:ext uri="{BB962C8B-B14F-4D97-AF65-F5344CB8AC3E}">
        <p14:creationId xmlns:p14="http://schemas.microsoft.com/office/powerpoint/2010/main" val="3036968322"/>
      </p:ext>
    </p:extLst>
  </p:cSld>
  <p:clrMap bg1="lt1" tx1="dk1" bg2="lt2" tx2="dk2" accent1="accent1" accent2="accent2" accent3="accent3" accent4="accent4" accent5="accent5" accent6="accent6" hlink="hlink" folHlink="folHlink"/>
  <p:sldLayoutIdLst>
    <p:sldLayoutId id="2147483676" r:id="rId1"/>
    <p:sldLayoutId id="2147483673" r:id="rId2"/>
    <p:sldLayoutId id="2147483680" r:id="rId3"/>
  </p:sldLayoutIdLst>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xStyles>
    <p:titleStyle>
      <a:lvl1pPr algn="l" defTabSz="914400" rtl="0" eaLnBrk="1" latinLnBrk="0" hangingPunct="1">
        <a:lnSpc>
          <a:spcPct val="90000"/>
        </a:lnSpc>
        <a:spcBef>
          <a:spcPct val="0"/>
        </a:spcBef>
        <a:buNone/>
        <a:defRPr sz="4800" b="1" i="0" kern="1200">
          <a:solidFill>
            <a:schemeClr val="tx1"/>
          </a:solidFill>
          <a:latin typeface="HELVETICA 75" panose="02000503000000020004" pitchFamily="2" charset="0"/>
          <a:ea typeface="HELVETICA 75" panose="02000503000000020004" pitchFamily="2" charset="0"/>
          <a:cs typeface="HELVETICA 75"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tossd.online/" TargetMode="External"/><Relationship Id="rId2" Type="http://schemas.openxmlformats.org/officeDocument/2006/relationships/hyperlink" Target="http://www.tossd.org/" TargetMode="External"/><Relationship Id="rId1" Type="http://schemas.openxmlformats.org/officeDocument/2006/relationships/slideLayout" Target="../slideLayouts/slideLayout13.xml"/><Relationship Id="rId4" Type="http://schemas.openxmlformats.org/officeDocument/2006/relationships/hyperlink" Target="mailto:Guillaume.Delalande@oec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hyperlink" Target="https://tossd.onlin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ossd.onlin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tossd.online/" TargetMode="External"/><Relationship Id="rId2" Type="http://schemas.openxmlformats.org/officeDocument/2006/relationships/image" Target="../media/image35.emf"/><Relationship Id="rId1" Type="http://schemas.openxmlformats.org/officeDocument/2006/relationships/slideLayout" Target="../slideLayouts/slideLayout5.xml"/><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hyperlink" Target="https://unstats.un.org/sdgs/metadata/?Text=&amp;Goal=17&amp;Target=17.3" TargetMode="External"/><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hyperlink" Target="https://tossd.on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tossd.org/pilot-studies-data-stories/hlpf-voluntary-national-reviews.htm" TargetMode="External"/><Relationship Id="rId5" Type="http://schemas.openxmlformats.org/officeDocument/2006/relationships/image" Target="../media/image36.emf"/><Relationship Id="rId4" Type="http://schemas.openxmlformats.org/officeDocument/2006/relationships/hyperlink" Target="https://tossd.on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tossd.org/pilot-studies-data-stories/2023-hlpf-voluntary-national-reviews.htm" TargetMode="External"/><Relationship Id="rId4"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A48B4C-CFC7-8E49-BE3B-358AE0BF7EE9}"/>
              </a:ext>
            </a:extLst>
          </p:cNvPr>
          <p:cNvSpPr>
            <a:spLocks noGrp="1"/>
          </p:cNvSpPr>
          <p:nvPr>
            <p:ph type="body" sz="quarter" idx="10"/>
          </p:nvPr>
        </p:nvSpPr>
        <p:spPr>
          <a:xfrm>
            <a:off x="219189" y="609883"/>
            <a:ext cx="11467985" cy="447504"/>
          </a:xfrm>
        </p:spPr>
        <p:txBody>
          <a:bodyPr/>
          <a:lstStyle/>
          <a:p>
            <a:r>
              <a:rPr lang="en-US" sz="3000" dirty="0"/>
              <a:t>Update on Total official support for sustainable development</a:t>
            </a:r>
          </a:p>
          <a:p>
            <a:r>
              <a:rPr lang="en-US" sz="3000" dirty="0"/>
              <a:t>(TOSSD)</a:t>
            </a:r>
          </a:p>
          <a:p>
            <a:endParaRPr lang="en-US" sz="3000" dirty="0"/>
          </a:p>
          <a:p>
            <a:endParaRPr lang="en-US" sz="3000" dirty="0"/>
          </a:p>
        </p:txBody>
      </p:sp>
      <p:sp>
        <p:nvSpPr>
          <p:cNvPr id="4" name="Text Placeholder 3">
            <a:extLst>
              <a:ext uri="{FF2B5EF4-FFF2-40B4-BE49-F238E27FC236}">
                <a16:creationId xmlns:a16="http://schemas.microsoft.com/office/drawing/2014/main" id="{83194381-7C64-0A48-8F41-DD1B4422F27C}"/>
              </a:ext>
            </a:extLst>
          </p:cNvPr>
          <p:cNvSpPr>
            <a:spLocks noGrp="1"/>
          </p:cNvSpPr>
          <p:nvPr>
            <p:ph type="body" sz="quarter" idx="12"/>
          </p:nvPr>
        </p:nvSpPr>
        <p:spPr>
          <a:xfrm>
            <a:off x="248463" y="1949007"/>
            <a:ext cx="7631627" cy="715535"/>
          </a:xfrm>
        </p:spPr>
        <p:txBody>
          <a:bodyPr/>
          <a:lstStyle/>
          <a:p>
            <a:r>
              <a:rPr lang="en-US" dirty="0"/>
              <a:t>ARABSTAT meeting</a:t>
            </a:r>
          </a:p>
          <a:p>
            <a:r>
              <a:rPr lang="en-US" dirty="0"/>
              <a:t>8 November 2023</a:t>
            </a:r>
          </a:p>
          <a:p>
            <a:r>
              <a:rPr lang="en-US" dirty="0"/>
              <a:t>Guillaume Delalande (Guillaume.Delalande@oecd.org) – TOSSD coordinator</a:t>
            </a:r>
          </a:p>
          <a:p>
            <a:endParaRPr lang="en-US" dirty="0"/>
          </a:p>
        </p:txBody>
      </p:sp>
    </p:spTree>
    <p:extLst>
      <p:ext uri="{BB962C8B-B14F-4D97-AF65-F5344CB8AC3E}">
        <p14:creationId xmlns:p14="http://schemas.microsoft.com/office/powerpoint/2010/main" val="92346007"/>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3186BE-A697-F74E-8AB5-0E00A1B90B8E}"/>
              </a:ext>
            </a:extLst>
          </p:cNvPr>
          <p:cNvSpPr>
            <a:spLocks noGrp="1"/>
          </p:cNvSpPr>
          <p:nvPr>
            <p:ph type="body" sz="quarter" idx="10"/>
          </p:nvPr>
        </p:nvSpPr>
        <p:spPr>
          <a:xfrm>
            <a:off x="473262" y="234786"/>
            <a:ext cx="11841915" cy="1001529"/>
          </a:xfrm>
        </p:spPr>
        <p:txBody>
          <a:bodyPr>
            <a:normAutofit/>
          </a:bodyPr>
          <a:lstStyle/>
          <a:p>
            <a:r>
              <a:rPr lang="en-US" sz="3200" dirty="0"/>
              <a:t>A new international Forum on TOSSD is being set up starting 1 January 2024 </a:t>
            </a:r>
          </a:p>
          <a:p>
            <a:endParaRPr lang="en-US" sz="3200" dirty="0"/>
          </a:p>
        </p:txBody>
      </p:sp>
      <p:pic>
        <p:nvPicPr>
          <p:cNvPr id="22" name="Picture 2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64420803-A91F-4C5F-B4C7-5D7C5DC58A0D}"/>
              </a:ext>
            </a:extLst>
          </p:cNvPr>
          <p:cNvGrpSpPr/>
          <p:nvPr/>
        </p:nvGrpSpPr>
        <p:grpSpPr>
          <a:xfrm>
            <a:off x="2018201" y="1701827"/>
            <a:ext cx="8155598" cy="4779164"/>
            <a:chOff x="234175" y="1979271"/>
            <a:chExt cx="5414271" cy="4779164"/>
          </a:xfrm>
        </p:grpSpPr>
        <p:sp>
          <p:nvSpPr>
            <p:cNvPr id="4" name="Rectangle 3">
              <a:extLst>
                <a:ext uri="{FF2B5EF4-FFF2-40B4-BE49-F238E27FC236}">
                  <a16:creationId xmlns:a16="http://schemas.microsoft.com/office/drawing/2014/main" id="{A8A3531B-334B-472F-B248-57EEAF6E7B88}"/>
                </a:ext>
              </a:extLst>
            </p:cNvPr>
            <p:cNvSpPr/>
            <p:nvPr/>
          </p:nvSpPr>
          <p:spPr>
            <a:xfrm>
              <a:off x="347242" y="2691380"/>
              <a:ext cx="5173882" cy="1193804"/>
            </a:xfrm>
            <a:prstGeom prst="rect">
              <a:avLst/>
            </a:prstGeom>
            <a:solidFill>
              <a:srgbClr val="1649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GENERAL ASSEMBLY</a:t>
              </a:r>
            </a:p>
            <a:p>
              <a:pPr marL="285750" indent="-285750" algn="ctr">
                <a:buFont typeface="Arial" panose="020B0604020202020204" pitchFamily="34" charset="0"/>
                <a:buChar char="•"/>
              </a:pPr>
              <a:r>
                <a:rPr lang="en-GB" dirty="0"/>
                <a:t>Members</a:t>
              </a:r>
            </a:p>
            <a:p>
              <a:pPr marL="285750" indent="-285750" algn="ctr">
                <a:buFont typeface="Arial" panose="020B0604020202020204" pitchFamily="34" charset="0"/>
                <a:buChar char="•"/>
              </a:pPr>
              <a:r>
                <a:rPr lang="en-GB" dirty="0"/>
                <a:t>Observers</a:t>
              </a:r>
            </a:p>
            <a:p>
              <a:pPr marL="285750" indent="-285750" algn="ctr">
                <a:buFont typeface="Arial" panose="020B0604020202020204" pitchFamily="34" charset="0"/>
                <a:buChar char="•"/>
              </a:pPr>
              <a:r>
                <a:rPr lang="en-GB" dirty="0"/>
                <a:t>Reporters</a:t>
              </a:r>
              <a:endParaRPr lang="en-US" dirty="0"/>
            </a:p>
          </p:txBody>
        </p:sp>
        <p:sp>
          <p:nvSpPr>
            <p:cNvPr id="8" name="Rectangle 7">
              <a:extLst>
                <a:ext uri="{FF2B5EF4-FFF2-40B4-BE49-F238E27FC236}">
                  <a16:creationId xmlns:a16="http://schemas.microsoft.com/office/drawing/2014/main" id="{7B3B125B-30A3-4B0A-BCCC-A2A900959EBF}"/>
                </a:ext>
              </a:extLst>
            </p:cNvPr>
            <p:cNvSpPr/>
            <p:nvPr/>
          </p:nvSpPr>
          <p:spPr>
            <a:xfrm>
              <a:off x="347206" y="4131949"/>
              <a:ext cx="5173882" cy="880001"/>
            </a:xfrm>
            <a:prstGeom prst="rect">
              <a:avLst/>
            </a:prstGeom>
            <a:solidFill>
              <a:srgbClr val="16496B"/>
            </a:solidFill>
            <a:ln>
              <a:solidFill>
                <a:srgbClr val="164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STEERING GROUP</a:t>
              </a:r>
            </a:p>
            <a:p>
              <a:pPr marL="285750" indent="-285750" algn="ctr">
                <a:buFont typeface="Arial" panose="020B0604020202020204" pitchFamily="34" charset="0"/>
                <a:buChar char="•"/>
              </a:pPr>
              <a:r>
                <a:rPr lang="en-GB" dirty="0"/>
                <a:t>2 co-Chairs</a:t>
              </a:r>
            </a:p>
            <a:p>
              <a:pPr marL="285750" indent="-285750" algn="ctr">
                <a:buFont typeface="Arial" panose="020B0604020202020204" pitchFamily="34" charset="0"/>
                <a:buChar char="•"/>
              </a:pPr>
              <a:r>
                <a:rPr lang="en-GB" dirty="0"/>
                <a:t>Balanced composition of 30 member</a:t>
              </a:r>
              <a:r>
                <a:rPr lang="en-US" dirty="0"/>
                <a:t>s</a:t>
              </a:r>
              <a:r>
                <a:rPr lang="en-GB" dirty="0"/>
                <a:t> from various stakeholder groups</a:t>
              </a:r>
              <a:endParaRPr lang="en-US" dirty="0"/>
            </a:p>
          </p:txBody>
        </p:sp>
        <p:sp>
          <p:nvSpPr>
            <p:cNvPr id="10" name="Rectangle 9">
              <a:extLst>
                <a:ext uri="{FF2B5EF4-FFF2-40B4-BE49-F238E27FC236}">
                  <a16:creationId xmlns:a16="http://schemas.microsoft.com/office/drawing/2014/main" id="{8C13CE9C-2801-4897-8E9E-16F5D7A8DC29}"/>
                </a:ext>
              </a:extLst>
            </p:cNvPr>
            <p:cNvSpPr/>
            <p:nvPr/>
          </p:nvSpPr>
          <p:spPr>
            <a:xfrm>
              <a:off x="2998756" y="5451885"/>
              <a:ext cx="2522369" cy="380121"/>
            </a:xfrm>
            <a:prstGeom prst="rect">
              <a:avLst/>
            </a:prstGeom>
            <a:solidFill>
              <a:srgbClr val="C8D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OTHER WORKING GROUPS</a:t>
              </a:r>
              <a:endParaRPr lang="en-US" dirty="0">
                <a:solidFill>
                  <a:schemeClr val="tx1"/>
                </a:solidFill>
              </a:endParaRPr>
            </a:p>
          </p:txBody>
        </p:sp>
        <p:cxnSp>
          <p:nvCxnSpPr>
            <p:cNvPr id="6" name="Straight Arrow Connector 5">
              <a:extLst>
                <a:ext uri="{FF2B5EF4-FFF2-40B4-BE49-F238E27FC236}">
                  <a16:creationId xmlns:a16="http://schemas.microsoft.com/office/drawing/2014/main" id="{411B0FF9-91F9-4355-B052-10B8FBACC279}"/>
                </a:ext>
              </a:extLst>
            </p:cNvPr>
            <p:cNvCxnSpPr>
              <a:cxnSpLocks/>
              <a:stCxn id="4" idx="2"/>
              <a:endCxn id="8" idx="0"/>
            </p:cNvCxnSpPr>
            <p:nvPr/>
          </p:nvCxnSpPr>
          <p:spPr>
            <a:xfrm flipH="1">
              <a:off x="2934147" y="3885184"/>
              <a:ext cx="37" cy="246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77E67D-FA78-4D26-BDA4-A99DB613035E}"/>
                </a:ext>
              </a:extLst>
            </p:cNvPr>
            <p:cNvCxnSpPr>
              <a:cxnSpLocks/>
              <a:stCxn id="8" idx="2"/>
              <a:endCxn id="9" idx="0"/>
            </p:cNvCxnSpPr>
            <p:nvPr/>
          </p:nvCxnSpPr>
          <p:spPr>
            <a:xfrm flipH="1">
              <a:off x="1647821" y="5011950"/>
              <a:ext cx="1286325" cy="43993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7D1E03-34FE-40B1-97BA-F8BD76CAA30E}"/>
                </a:ext>
              </a:extLst>
            </p:cNvPr>
            <p:cNvCxnSpPr>
              <a:cxnSpLocks/>
              <a:stCxn id="10" idx="0"/>
              <a:endCxn id="8" idx="2"/>
            </p:cNvCxnSpPr>
            <p:nvPr/>
          </p:nvCxnSpPr>
          <p:spPr>
            <a:xfrm flipH="1" flipV="1">
              <a:off x="2934147" y="5011950"/>
              <a:ext cx="1325794" cy="43993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C501A00-42AE-439E-9502-226B35838E84}"/>
                </a:ext>
              </a:extLst>
            </p:cNvPr>
            <p:cNvSpPr/>
            <p:nvPr/>
          </p:nvSpPr>
          <p:spPr>
            <a:xfrm>
              <a:off x="234175" y="1979271"/>
              <a:ext cx="5414271" cy="4779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737EB8-7226-46EC-A1B0-96BCDF26FBFF}"/>
                </a:ext>
              </a:extLst>
            </p:cNvPr>
            <p:cNvSpPr/>
            <p:nvPr/>
          </p:nvSpPr>
          <p:spPr>
            <a:xfrm>
              <a:off x="347241" y="2083443"/>
              <a:ext cx="5173883" cy="380274"/>
            </a:xfrm>
            <a:prstGeom prst="rect">
              <a:avLst/>
            </a:prstGeom>
            <a:solidFill>
              <a:srgbClr val="F16F23"/>
            </a:solidFill>
            <a:ln>
              <a:solidFill>
                <a:srgbClr val="F26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BODIES OF THE INTERNATIONAL FORUM</a:t>
              </a:r>
              <a:endParaRPr lang="en-US" b="1" dirty="0"/>
            </a:p>
          </p:txBody>
        </p:sp>
        <p:sp>
          <p:nvSpPr>
            <p:cNvPr id="48" name="Arrow: Left-Right 47">
              <a:extLst>
                <a:ext uri="{FF2B5EF4-FFF2-40B4-BE49-F238E27FC236}">
                  <a16:creationId xmlns:a16="http://schemas.microsoft.com/office/drawing/2014/main" id="{E01B4BDE-5CDD-4B6D-8E72-DCD6CB8A7D93}"/>
                </a:ext>
              </a:extLst>
            </p:cNvPr>
            <p:cNvSpPr/>
            <p:nvPr/>
          </p:nvSpPr>
          <p:spPr>
            <a:xfrm>
              <a:off x="357914" y="6021569"/>
              <a:ext cx="5166792" cy="498372"/>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TOSSD SECRETARIAT (based at the OECD)</a:t>
              </a:r>
              <a:endParaRPr lang="en-US" b="1" dirty="0"/>
            </a:p>
          </p:txBody>
        </p:sp>
        <p:sp>
          <p:nvSpPr>
            <p:cNvPr id="9" name="Rectangle 8">
              <a:extLst>
                <a:ext uri="{FF2B5EF4-FFF2-40B4-BE49-F238E27FC236}">
                  <a16:creationId xmlns:a16="http://schemas.microsoft.com/office/drawing/2014/main" id="{7C3728A6-FB2E-4CED-8D00-6EF5E5FB83DB}"/>
                </a:ext>
              </a:extLst>
            </p:cNvPr>
            <p:cNvSpPr/>
            <p:nvPr/>
          </p:nvSpPr>
          <p:spPr>
            <a:xfrm>
              <a:off x="354332" y="5451885"/>
              <a:ext cx="2586979" cy="366639"/>
            </a:xfrm>
            <a:prstGeom prst="rect">
              <a:avLst/>
            </a:prstGeom>
            <a:solidFill>
              <a:srgbClr val="C8D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STATISTICAL WORKING GROUP</a:t>
              </a:r>
              <a:endParaRPr lang="en-US" dirty="0">
                <a:solidFill>
                  <a:schemeClr val="tx1"/>
                </a:solidFill>
              </a:endParaRPr>
            </a:p>
          </p:txBody>
        </p:sp>
      </p:grpSp>
    </p:spTree>
    <p:extLst>
      <p:ext uri="{BB962C8B-B14F-4D97-AF65-F5344CB8AC3E}">
        <p14:creationId xmlns:p14="http://schemas.microsoft.com/office/powerpoint/2010/main" val="1366330840"/>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41A85220-B1D6-D043-BBD4-A1F6FE5366FE}"/>
              </a:ext>
            </a:extLst>
          </p:cNvPr>
          <p:cNvCxnSpPr/>
          <p:nvPr/>
        </p:nvCxnSpPr>
        <p:spPr>
          <a:xfrm>
            <a:off x="457639" y="1492195"/>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pic>
        <p:nvPicPr>
          <p:cNvPr id="11" name="Picture 1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215E0A7-C91E-DF47-811F-AD6D2011821E}"/>
              </a:ext>
            </a:extLst>
          </p:cNvPr>
          <p:cNvSpPr txBox="1"/>
          <p:nvPr/>
        </p:nvSpPr>
        <p:spPr>
          <a:xfrm>
            <a:off x="403200" y="263739"/>
            <a:ext cx="5465972" cy="369332"/>
          </a:xfrm>
          <a:prstGeom prst="rect">
            <a:avLst/>
          </a:prstGeom>
          <a:noFill/>
        </p:spPr>
        <p:txBody>
          <a:bodyPr wrap="square" rtlCol="0">
            <a:spAutoFit/>
          </a:bodyPr>
          <a:lstStyle/>
          <a:p>
            <a:r>
              <a:rPr lang="fr-FR" b="1" dirty="0">
                <a:solidFill>
                  <a:srgbClr val="F2682D"/>
                </a:solidFill>
                <a:latin typeface="Arial" panose="020B0604020202020204" pitchFamily="34" charset="0"/>
                <a:ea typeface="HELVETICA 75" panose="02000503000000020004" pitchFamily="2" charset="0"/>
                <a:cs typeface="Arial" panose="020B0604020202020204" pitchFamily="34" charset="0"/>
              </a:rPr>
              <a:t>TOSSD and ARABSTAT</a:t>
            </a:r>
          </a:p>
        </p:txBody>
      </p:sp>
      <p:sp>
        <p:nvSpPr>
          <p:cNvPr id="17" name="Text Placeholder 1">
            <a:extLst>
              <a:ext uri="{FF2B5EF4-FFF2-40B4-BE49-F238E27FC236}">
                <a16:creationId xmlns:a16="http://schemas.microsoft.com/office/drawing/2014/main" id="{E93186BE-A697-F74E-8AB5-0E00A1B90B8E}"/>
              </a:ext>
            </a:extLst>
          </p:cNvPr>
          <p:cNvSpPr txBox="1">
            <a:spLocks/>
          </p:cNvSpPr>
          <p:nvPr/>
        </p:nvSpPr>
        <p:spPr>
          <a:xfrm>
            <a:off x="374213" y="709778"/>
            <a:ext cx="10869887" cy="447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600" b="1" dirty="0">
                <a:solidFill>
                  <a:srgbClr val="16496B"/>
                </a:solidFill>
                <a:latin typeface="Arial" panose="020B0604020202020204" pitchFamily="34" charset="0"/>
                <a:cs typeface="Arial" panose="020B0604020202020204" pitchFamily="34" charset="0"/>
              </a:rPr>
              <a:t>TOSSD and ARABSTAT – </a:t>
            </a:r>
            <a:r>
              <a:rPr lang="fr-FR" sz="3600" b="1" dirty="0" err="1">
                <a:solidFill>
                  <a:srgbClr val="16496B"/>
                </a:solidFill>
                <a:latin typeface="Arial" panose="020B0604020202020204" pitchFamily="34" charset="0"/>
                <a:cs typeface="Arial" panose="020B0604020202020204" pitchFamily="34" charset="0"/>
              </a:rPr>
              <a:t>current</a:t>
            </a:r>
            <a:r>
              <a:rPr lang="fr-FR" sz="3600" b="1" dirty="0">
                <a:solidFill>
                  <a:srgbClr val="16496B"/>
                </a:solidFill>
                <a:latin typeface="Arial" panose="020B0604020202020204" pitchFamily="34" charset="0"/>
                <a:cs typeface="Arial" panose="020B0604020202020204" pitchFamily="34" charset="0"/>
              </a:rPr>
              <a:t> engagement</a:t>
            </a:r>
            <a:endParaRPr lang="es-ES" sz="3600" b="1" dirty="0">
              <a:solidFill>
                <a:srgbClr val="16496B"/>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69E60BE3-A7EB-0240-BDEF-648F3921CE06}"/>
              </a:ext>
            </a:extLst>
          </p:cNvPr>
          <p:cNvSpPr/>
          <p:nvPr/>
        </p:nvSpPr>
        <p:spPr>
          <a:xfrm>
            <a:off x="0" y="1854794"/>
            <a:ext cx="12192000" cy="3148411"/>
          </a:xfrm>
          <a:prstGeom prst="rect">
            <a:avLst/>
          </a:prstGeom>
          <a:solidFill>
            <a:srgbClr val="1649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AE19157C-2F52-0E47-8D83-A4922E25044D}"/>
              </a:ext>
            </a:extLst>
          </p:cNvPr>
          <p:cNvSpPr txBox="1"/>
          <p:nvPr/>
        </p:nvSpPr>
        <p:spPr>
          <a:xfrm>
            <a:off x="457639" y="2070030"/>
            <a:ext cx="10888917" cy="2462213"/>
          </a:xfrm>
          <a:prstGeom prst="rect">
            <a:avLst/>
          </a:prstGeom>
          <a:noFill/>
        </p:spPr>
        <p:txBody>
          <a:bodyPr wrap="square" rtlCol="0">
            <a:spAutoFit/>
          </a:bodyPr>
          <a:lstStyle/>
          <a:p>
            <a:pPr>
              <a:spcAft>
                <a:spcPts val="1600"/>
              </a:spcAft>
            </a:pPr>
            <a:r>
              <a:rPr lang="en-GB" sz="2400" b="1" dirty="0">
                <a:solidFill>
                  <a:schemeClr val="accent2"/>
                </a:solidFill>
                <a:latin typeface="Arial" panose="020B0604020202020204" pitchFamily="34" charset="0"/>
                <a:ea typeface="HELVETICA 75" panose="02000503000000020004" pitchFamily="2" charset="0"/>
                <a:cs typeface="Arial" panose="020B0604020202020204" pitchFamily="34" charset="0"/>
              </a:rPr>
              <a:t>Several </a:t>
            </a:r>
            <a:r>
              <a:rPr lang="en-GB" sz="2400" b="1" dirty="0" err="1">
                <a:solidFill>
                  <a:schemeClr val="accent2"/>
                </a:solidFill>
                <a:latin typeface="Arial" panose="020B0604020202020204" pitchFamily="34" charset="0"/>
                <a:ea typeface="HELVETICA 75" panose="02000503000000020004" pitchFamily="2" charset="0"/>
                <a:cs typeface="Arial" panose="020B0604020202020204" pitchFamily="34" charset="0"/>
              </a:rPr>
              <a:t>Arabstat</a:t>
            </a:r>
            <a:r>
              <a:rPr lang="en-GB" sz="2400" b="1" dirty="0">
                <a:solidFill>
                  <a:schemeClr val="accent2"/>
                </a:solidFill>
                <a:latin typeface="Arial" panose="020B0604020202020204" pitchFamily="34" charset="0"/>
                <a:ea typeface="HELVETICA 75" panose="02000503000000020004" pitchFamily="2" charset="0"/>
                <a:cs typeface="Arial" panose="020B0604020202020204" pitchFamily="34" charset="0"/>
              </a:rPr>
              <a:t> members already engaged in TOSSD:</a:t>
            </a:r>
          </a:p>
          <a:p>
            <a:pPr marL="342900" indent="-342900">
              <a:spcAft>
                <a:spcPts val="1600"/>
              </a:spcAft>
              <a:buFont typeface="Arial" panose="020B0604020202020204" pitchFamily="34" charset="0"/>
              <a:buChar char="•"/>
            </a:pPr>
            <a:r>
              <a:rPr lang="en-GB" b="1" dirty="0">
                <a:solidFill>
                  <a:schemeClr val="bg1"/>
                </a:solidFill>
                <a:latin typeface="Arial" panose="020B0604020202020204" pitchFamily="34" charset="0"/>
                <a:ea typeface="HELVETICA 75" panose="02000503000000020004" pitchFamily="2" charset="0"/>
                <a:cs typeface="Arial" panose="020B0604020202020204" pitchFamily="34" charset="0"/>
              </a:rPr>
              <a:t>4 ARABSTAT members report to TOSSD</a:t>
            </a:r>
            <a:r>
              <a:rPr lang="en-GB" dirty="0">
                <a:solidFill>
                  <a:schemeClr val="bg1"/>
                </a:solidFill>
                <a:latin typeface="Arial" panose="020B0604020202020204" pitchFamily="34" charset="0"/>
                <a:ea typeface="HELVETICA 75" panose="02000503000000020004" pitchFamily="2" charset="0"/>
                <a:cs typeface="Arial" panose="020B0604020202020204" pitchFamily="34" charset="0"/>
              </a:rPr>
              <a:t>: Kuwait, Qatar, Saudi Arabia and the United Arab Emirates.</a:t>
            </a:r>
          </a:p>
          <a:p>
            <a:pPr marL="342900" indent="-342900">
              <a:spcAft>
                <a:spcPts val="1600"/>
              </a:spcAft>
              <a:buFont typeface="Arial" panose="020B0604020202020204" pitchFamily="34" charset="0"/>
              <a:buChar char="•"/>
            </a:pPr>
            <a:r>
              <a:rPr lang="en-GB" b="1" dirty="0">
                <a:solidFill>
                  <a:schemeClr val="bg1"/>
                </a:solidFill>
                <a:latin typeface="Arial" panose="020B0604020202020204" pitchFamily="34" charset="0"/>
                <a:ea typeface="HELVETICA 75" panose="02000503000000020004" pitchFamily="2" charset="0"/>
                <a:cs typeface="Arial" panose="020B0604020202020204" pitchFamily="34" charset="0"/>
              </a:rPr>
              <a:t>Egypt</a:t>
            </a:r>
            <a:r>
              <a:rPr lang="en-GB" dirty="0">
                <a:solidFill>
                  <a:schemeClr val="bg1"/>
                </a:solidFill>
                <a:latin typeface="Arial" panose="020B0604020202020204" pitchFamily="34" charset="0"/>
                <a:ea typeface="HELVETICA 75" panose="02000503000000020004" pitchFamily="2" charset="0"/>
                <a:cs typeface="Arial" panose="020B0604020202020204" pitchFamily="34" charset="0"/>
              </a:rPr>
              <a:t> is a member of the TOSSD Task Force and will participate in a TOSSD </a:t>
            </a:r>
            <a:r>
              <a:rPr lang="en-GB" b="1" dirty="0">
                <a:solidFill>
                  <a:schemeClr val="bg1"/>
                </a:solidFill>
                <a:latin typeface="Arial" panose="020B0604020202020204" pitchFamily="34" charset="0"/>
                <a:ea typeface="HELVETICA 75" panose="02000503000000020004" pitchFamily="2" charset="0"/>
                <a:cs typeface="Arial" panose="020B0604020202020204" pitchFamily="34" charset="0"/>
              </a:rPr>
              <a:t>pilot study </a:t>
            </a:r>
            <a:r>
              <a:rPr lang="en-GB" dirty="0">
                <a:solidFill>
                  <a:schemeClr val="bg1"/>
                </a:solidFill>
                <a:latin typeface="Arial" panose="020B0604020202020204" pitchFamily="34" charset="0"/>
                <a:ea typeface="HELVETICA 75" panose="02000503000000020004" pitchFamily="2" charset="0"/>
                <a:cs typeface="Arial" panose="020B0604020202020204" pitchFamily="34" charset="0"/>
              </a:rPr>
              <a:t>in 2024. </a:t>
            </a:r>
          </a:p>
          <a:p>
            <a:pPr marL="342900" indent="-342900">
              <a:spcAft>
                <a:spcPts val="1600"/>
              </a:spcAft>
              <a:buFont typeface="Arial" panose="020B0604020202020204" pitchFamily="34" charset="0"/>
              <a:buChar char="•"/>
            </a:pPr>
            <a:r>
              <a:rPr lang="en-GB" b="1" dirty="0">
                <a:solidFill>
                  <a:schemeClr val="bg1"/>
                </a:solidFill>
                <a:latin typeface="Arial" panose="020B0604020202020204" pitchFamily="34" charset="0"/>
                <a:ea typeface="HELVETICA 75" panose="02000503000000020004" pitchFamily="2" charset="0"/>
                <a:cs typeface="Arial" panose="020B0604020202020204" pitchFamily="34" charset="0"/>
              </a:rPr>
              <a:t>4 multilateral organisations covering Arab countries </a:t>
            </a:r>
            <a:r>
              <a:rPr lang="en-GB" dirty="0">
                <a:solidFill>
                  <a:schemeClr val="bg1"/>
                </a:solidFill>
                <a:latin typeface="Arial" panose="020B0604020202020204" pitchFamily="34" charset="0"/>
                <a:ea typeface="HELVETICA 75" panose="02000503000000020004" pitchFamily="2" charset="0"/>
                <a:cs typeface="Arial" panose="020B0604020202020204" pitchFamily="34" charset="0"/>
              </a:rPr>
              <a:t>report to TOSSD: Arab Fund, Arab Bank for Economic Development in Africa (BADEA), Islamic Development Bank and SESRIC.</a:t>
            </a:r>
          </a:p>
        </p:txBody>
      </p:sp>
    </p:spTree>
    <p:extLst>
      <p:ext uri="{BB962C8B-B14F-4D97-AF65-F5344CB8AC3E}">
        <p14:creationId xmlns:p14="http://schemas.microsoft.com/office/powerpoint/2010/main" val="326239712"/>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D6BEF-B212-DD82-E5F1-9386301F998F}"/>
              </a:ext>
            </a:extLst>
          </p:cNvPr>
          <p:cNvSpPr/>
          <p:nvPr/>
        </p:nvSpPr>
        <p:spPr>
          <a:xfrm>
            <a:off x="6096002" y="4245930"/>
            <a:ext cx="6096002" cy="2612069"/>
          </a:xfrm>
          <a:prstGeom prst="rect">
            <a:avLst/>
          </a:prstGeom>
          <a:solidFill>
            <a:srgbClr val="1649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8775" indent="-363538">
              <a:spcAft>
                <a:spcPts val="1600"/>
              </a:spcAft>
              <a:buFont typeface="Arial" panose="020B0604020202020204" pitchFamily="34" charset="0"/>
              <a:buChar char="•"/>
            </a:pPr>
            <a:endParaRPr lang="en-GB" sz="100" b="1" dirty="0">
              <a:solidFill>
                <a:schemeClr val="accent2"/>
              </a:solidFill>
              <a:latin typeface="Arial" panose="020B0604020202020204" pitchFamily="34" charset="0"/>
              <a:ea typeface="HELVETICA 75" panose="02000503000000020004" pitchFamily="2" charset="0"/>
              <a:cs typeface="Arial" panose="020B0604020202020204" pitchFamily="34" charset="0"/>
            </a:endParaRPr>
          </a:p>
          <a:p>
            <a:pPr marL="358775" indent="-363538">
              <a:spcAft>
                <a:spcPts val="1600"/>
              </a:spcAft>
              <a:buFont typeface="Arial" panose="020B0604020202020204" pitchFamily="34" charset="0"/>
              <a:buChar char="•"/>
            </a:pPr>
            <a:r>
              <a:rPr lang="en-GB" sz="1500" b="1" dirty="0">
                <a:solidFill>
                  <a:schemeClr val="accent2"/>
                </a:solidFill>
                <a:latin typeface="Arial" panose="020B0604020202020204" pitchFamily="34" charset="0"/>
                <a:ea typeface="HELVETICA 75" panose="02000503000000020004" pitchFamily="2" charset="0"/>
                <a:cs typeface="Arial" panose="020B0604020202020204" pitchFamily="34" charset="0"/>
              </a:rPr>
              <a:t>Participate</a:t>
            </a:r>
            <a:r>
              <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rPr>
              <a:t> in the TOSSD data review mechanism for recipient countries </a:t>
            </a:r>
            <a:r>
              <a:rPr lang="en-GB" sz="1500" b="1">
                <a:solidFill>
                  <a:schemeClr val="bg1"/>
                </a:solidFill>
                <a:latin typeface="Arial" panose="020B0604020202020204" pitchFamily="34" charset="0"/>
                <a:ea typeface="HELVETICA 75" panose="02000503000000020004" pitchFamily="2" charset="0"/>
                <a:cs typeface="Arial" panose="020B0604020202020204" pitchFamily="34" charset="0"/>
              </a:rPr>
              <a:t>and in our </a:t>
            </a:r>
            <a:r>
              <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rPr>
              <a:t>capacity-building seminars.</a:t>
            </a:r>
          </a:p>
        </p:txBody>
      </p:sp>
      <p:cxnSp>
        <p:nvCxnSpPr>
          <p:cNvPr id="27" name="Straight Connector 26">
            <a:extLst>
              <a:ext uri="{FF2B5EF4-FFF2-40B4-BE49-F238E27FC236}">
                <a16:creationId xmlns:a16="http://schemas.microsoft.com/office/drawing/2014/main" id="{41A85220-B1D6-D043-BBD4-A1F6FE5366FE}"/>
              </a:ext>
            </a:extLst>
          </p:cNvPr>
          <p:cNvCxnSpPr/>
          <p:nvPr/>
        </p:nvCxnSpPr>
        <p:spPr>
          <a:xfrm>
            <a:off x="457639" y="1492195"/>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15E0A7-C91E-DF47-811F-AD6D2011821E}"/>
              </a:ext>
            </a:extLst>
          </p:cNvPr>
          <p:cNvSpPr txBox="1"/>
          <p:nvPr/>
        </p:nvSpPr>
        <p:spPr>
          <a:xfrm>
            <a:off x="403200" y="263739"/>
            <a:ext cx="5465972" cy="369332"/>
          </a:xfrm>
          <a:prstGeom prst="rect">
            <a:avLst/>
          </a:prstGeom>
          <a:noFill/>
        </p:spPr>
        <p:txBody>
          <a:bodyPr wrap="square" rtlCol="0">
            <a:spAutoFit/>
          </a:bodyPr>
          <a:lstStyle/>
          <a:p>
            <a:r>
              <a:rPr lang="fr-FR" b="1" dirty="0">
                <a:solidFill>
                  <a:srgbClr val="F2682D"/>
                </a:solidFill>
                <a:latin typeface="Arial" panose="020B0604020202020204" pitchFamily="34" charset="0"/>
                <a:ea typeface="HELVETICA 75" panose="02000503000000020004" pitchFamily="2" charset="0"/>
                <a:cs typeface="Arial" panose="020B0604020202020204" pitchFamily="34" charset="0"/>
              </a:rPr>
              <a:t>TOSSD and ARABSTAT</a:t>
            </a:r>
          </a:p>
        </p:txBody>
      </p:sp>
      <p:pic>
        <p:nvPicPr>
          <p:cNvPr id="11" name="Picture 1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
            <a:extLst>
              <a:ext uri="{FF2B5EF4-FFF2-40B4-BE49-F238E27FC236}">
                <a16:creationId xmlns:a16="http://schemas.microsoft.com/office/drawing/2014/main" id="{E93186BE-A697-F74E-8AB5-0E00A1B90B8E}"/>
              </a:ext>
            </a:extLst>
          </p:cNvPr>
          <p:cNvSpPr txBox="1">
            <a:spLocks/>
          </p:cNvSpPr>
          <p:nvPr/>
        </p:nvSpPr>
        <p:spPr>
          <a:xfrm>
            <a:off x="350027" y="784541"/>
            <a:ext cx="11945606" cy="447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dirty="0">
                <a:solidFill>
                  <a:srgbClr val="16496B"/>
                </a:solidFill>
                <a:latin typeface="Arial" panose="020B0604020202020204" pitchFamily="34" charset="0"/>
                <a:cs typeface="Arial" panose="020B0604020202020204" pitchFamily="34" charset="0"/>
              </a:rPr>
              <a:t>TOSSD and ARABSTAT – </a:t>
            </a:r>
            <a:r>
              <a:rPr lang="fr-FR" sz="3200" b="1" dirty="0" err="1">
                <a:solidFill>
                  <a:srgbClr val="16496B"/>
                </a:solidFill>
                <a:latin typeface="Arial" panose="020B0604020202020204" pitchFamily="34" charset="0"/>
                <a:cs typeface="Arial" panose="020B0604020202020204" pitchFamily="34" charset="0"/>
              </a:rPr>
              <a:t>potential</a:t>
            </a:r>
            <a:r>
              <a:rPr lang="fr-FR" sz="3200" b="1" dirty="0">
                <a:solidFill>
                  <a:srgbClr val="16496B"/>
                </a:solidFill>
                <a:latin typeface="Arial" panose="020B0604020202020204" pitchFamily="34" charset="0"/>
                <a:cs typeface="Arial" panose="020B0604020202020204" pitchFamily="34" charset="0"/>
              </a:rPr>
              <a:t> collaboration areas</a:t>
            </a:r>
            <a:endParaRPr lang="es-ES" sz="3200" b="1" dirty="0">
              <a:solidFill>
                <a:srgbClr val="16496B"/>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69E60BE3-A7EB-0240-BDEF-648F3921CE06}"/>
              </a:ext>
            </a:extLst>
          </p:cNvPr>
          <p:cNvSpPr/>
          <p:nvPr/>
        </p:nvSpPr>
        <p:spPr>
          <a:xfrm>
            <a:off x="-1" y="1816999"/>
            <a:ext cx="6095999" cy="2428932"/>
          </a:xfrm>
          <a:prstGeom prst="rect">
            <a:avLst/>
          </a:prstGeom>
          <a:solidFill>
            <a:srgbClr val="1649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CB8012D-5DA0-4841-9076-36213D94E994}"/>
              </a:ext>
            </a:extLst>
          </p:cNvPr>
          <p:cNvSpPr/>
          <p:nvPr/>
        </p:nvSpPr>
        <p:spPr>
          <a:xfrm>
            <a:off x="0" y="4245931"/>
            <a:ext cx="6095999" cy="2612069"/>
          </a:xfrm>
          <a:prstGeom prst="rect">
            <a:avLst/>
          </a:prstGeom>
          <a:solidFill>
            <a:srgbClr val="16496B">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600"/>
              </a:spcAft>
              <a:buFont typeface="Arial" panose="020B0604020202020204" pitchFamily="34" charset="0"/>
              <a:buChar char="•"/>
            </a:pPr>
            <a:r>
              <a:rPr lang="en-GB" sz="1500" b="1" dirty="0">
                <a:solidFill>
                  <a:schemeClr val="accent2"/>
                </a:solidFill>
                <a:latin typeface="Arial" panose="020B0604020202020204" pitchFamily="34" charset="0"/>
                <a:ea typeface="HELVETICA 75" panose="02000503000000020004" pitchFamily="2" charset="0"/>
                <a:cs typeface="Arial" panose="020B0604020202020204" pitchFamily="34" charset="0"/>
              </a:rPr>
              <a:t>Use </a:t>
            </a:r>
            <a:r>
              <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rPr>
              <a:t>TOSSD data</a:t>
            </a:r>
          </a:p>
          <a:p>
            <a:pPr marL="628650" lvl="1" indent="-176213">
              <a:spcAft>
                <a:spcPts val="1600"/>
              </a:spcAft>
              <a:buFont typeface="Arial" panose="020B0604020202020204" pitchFamily="34" charset="0"/>
              <a:buChar char="•"/>
            </a:pPr>
            <a:r>
              <a:rPr lang="en-GB" sz="1500" dirty="0">
                <a:solidFill>
                  <a:schemeClr val="bg1"/>
                </a:solidFill>
                <a:latin typeface="Arial" panose="020B0604020202020204" pitchFamily="34" charset="0"/>
                <a:ea typeface="HELVETICA 75" panose="02000503000000020004" pitchFamily="2" charset="0"/>
                <a:cs typeface="Arial" panose="020B0604020202020204" pitchFamily="34" charset="0"/>
              </a:rPr>
              <a:t>Seven ARABSTAT members (</a:t>
            </a:r>
            <a:r>
              <a:rPr lang="en-US" sz="1500" dirty="0">
                <a:solidFill>
                  <a:schemeClr val="bg1"/>
                </a:solidFill>
                <a:latin typeface="Arial" panose="020B0604020202020204" pitchFamily="34" charset="0"/>
                <a:ea typeface="HELVETICA 75" panose="02000503000000020004" pitchFamily="2" charset="0"/>
                <a:cs typeface="Arial" panose="020B0604020202020204" pitchFamily="34" charset="0"/>
              </a:rPr>
              <a:t>Egypt, Libya, Mauritania, Oman, Palestinian Authority, Syria, and Yemen) are TOSSD recipients and could use TOSSD data in the VNRs that they will present in 2024. </a:t>
            </a:r>
          </a:p>
          <a:p>
            <a:pPr marL="628650" lvl="1" indent="-176213">
              <a:spcAft>
                <a:spcPts val="1600"/>
              </a:spcAft>
              <a:buFont typeface="Arial" panose="020B0604020202020204" pitchFamily="34" charset="0"/>
              <a:buChar char="•"/>
            </a:pPr>
            <a:r>
              <a:rPr lang="en-US" sz="1500" dirty="0">
                <a:solidFill>
                  <a:schemeClr val="bg1"/>
                </a:solidFill>
                <a:latin typeface="Arial" panose="020B0604020202020204" pitchFamily="34" charset="0"/>
                <a:ea typeface="HELVETICA 75" panose="02000503000000020004" pitchFamily="2" charset="0"/>
                <a:cs typeface="Arial" panose="020B0604020202020204" pitchFamily="34" charset="0"/>
              </a:rPr>
              <a:t>The UN and other stakeholders have been promoting the use of data sources beyond national administrations to report on the implementation of the SDGs.</a:t>
            </a:r>
          </a:p>
        </p:txBody>
      </p:sp>
      <p:sp>
        <p:nvSpPr>
          <p:cNvPr id="47" name="TextBox 46">
            <a:extLst>
              <a:ext uri="{FF2B5EF4-FFF2-40B4-BE49-F238E27FC236}">
                <a16:creationId xmlns:a16="http://schemas.microsoft.com/office/drawing/2014/main" id="{AE19157C-2F52-0E47-8D83-A4922E25044D}"/>
              </a:ext>
            </a:extLst>
          </p:cNvPr>
          <p:cNvSpPr txBox="1"/>
          <p:nvPr/>
        </p:nvSpPr>
        <p:spPr>
          <a:xfrm>
            <a:off x="149197" y="2011541"/>
            <a:ext cx="5719975" cy="2092881"/>
          </a:xfrm>
          <a:prstGeom prst="rect">
            <a:avLst/>
          </a:prstGeom>
          <a:noFill/>
        </p:spPr>
        <p:txBody>
          <a:bodyPr wrap="square" rtlCol="0">
            <a:spAutoFit/>
          </a:bodyPr>
          <a:lstStyle/>
          <a:p>
            <a:pPr marL="342900" indent="-342900">
              <a:spcAft>
                <a:spcPts val="1600"/>
              </a:spcAft>
              <a:buFont typeface="Arial" panose="020B0604020202020204" pitchFamily="34" charset="0"/>
              <a:buChar char="•"/>
            </a:pPr>
            <a:r>
              <a:rPr lang="en-GB" sz="1500" b="1" dirty="0">
                <a:solidFill>
                  <a:schemeClr val="accent2"/>
                </a:solidFill>
                <a:latin typeface="Arial" panose="020B0604020202020204" pitchFamily="34" charset="0"/>
                <a:cs typeface="Arial" panose="020B0604020202020204" pitchFamily="34" charset="0"/>
              </a:rPr>
              <a:t>Report</a:t>
            </a:r>
            <a:r>
              <a:rPr lang="en-GB" sz="1500" b="1" dirty="0">
                <a:solidFill>
                  <a:schemeClr val="bg1"/>
                </a:solidFill>
                <a:latin typeface="Arial" panose="020B0604020202020204" pitchFamily="34" charset="0"/>
                <a:cs typeface="Arial" panose="020B0604020202020204" pitchFamily="34" charset="0"/>
              </a:rPr>
              <a:t> to TOSSD your support to sustainable development:</a:t>
            </a:r>
            <a:endPar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endParaRPr>
          </a:p>
          <a:p>
            <a:pPr marL="800100" lvl="1" indent="-342900">
              <a:spcAft>
                <a:spcPts val="1600"/>
              </a:spcAft>
              <a:buFont typeface="Arial" panose="020B0604020202020204" pitchFamily="34" charset="0"/>
              <a:buChar char="•"/>
            </a:pPr>
            <a:r>
              <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rPr>
              <a:t>South-South </a:t>
            </a:r>
            <a:r>
              <a:rPr lang="en-GB" sz="1500" dirty="0">
                <a:solidFill>
                  <a:schemeClr val="bg1"/>
                </a:solidFill>
                <a:latin typeface="Arial" panose="020B0604020202020204" pitchFamily="34" charset="0"/>
                <a:ea typeface="HELVETICA 75" panose="02000503000000020004" pitchFamily="2" charset="0"/>
                <a:cs typeface="Arial" panose="020B0604020202020204" pitchFamily="34" charset="0"/>
              </a:rPr>
              <a:t>cooperation activities</a:t>
            </a:r>
          </a:p>
          <a:p>
            <a:pPr marL="800100" lvl="1" indent="-342900">
              <a:spcAft>
                <a:spcPts val="1600"/>
              </a:spcAft>
              <a:buFont typeface="Arial" panose="020B0604020202020204" pitchFamily="34" charset="0"/>
              <a:buChar char="•"/>
            </a:pPr>
            <a:r>
              <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rPr>
              <a:t>Islamic Finance instruments</a:t>
            </a:r>
            <a:r>
              <a:rPr lang="en-GB" sz="1500" dirty="0">
                <a:solidFill>
                  <a:schemeClr val="bg1"/>
                </a:solidFill>
                <a:latin typeface="Arial" panose="020B0604020202020204" pitchFamily="34" charset="0"/>
                <a:ea typeface="HELVETICA 75" panose="02000503000000020004" pitchFamily="2" charset="0"/>
                <a:cs typeface="Arial" panose="020B0604020202020204" pitchFamily="34" charset="0"/>
              </a:rPr>
              <a:t> benefiting developing countries and/or contributing to global challenges</a:t>
            </a:r>
          </a:p>
          <a:p>
            <a:pPr marL="800100" lvl="1" indent="-342900">
              <a:spcAft>
                <a:spcPts val="1600"/>
              </a:spcAft>
              <a:buFont typeface="Arial" panose="020B0604020202020204" pitchFamily="34" charset="0"/>
              <a:buChar char="•"/>
            </a:pPr>
            <a:r>
              <a:rPr lang="en-GB" sz="1500" dirty="0">
                <a:solidFill>
                  <a:schemeClr val="bg1"/>
                </a:solidFill>
                <a:latin typeface="Arial" panose="020B0604020202020204" pitchFamily="34" charset="0"/>
                <a:ea typeface="HELVETICA 75" panose="02000503000000020004" pitchFamily="2" charset="0"/>
                <a:cs typeface="Arial" panose="020B0604020202020204" pitchFamily="34" charset="0"/>
              </a:rPr>
              <a:t>Contributions to multilateral organisations</a:t>
            </a:r>
          </a:p>
        </p:txBody>
      </p:sp>
      <p:sp>
        <p:nvSpPr>
          <p:cNvPr id="3" name="Rectangle 2">
            <a:extLst>
              <a:ext uri="{FF2B5EF4-FFF2-40B4-BE49-F238E27FC236}">
                <a16:creationId xmlns:a16="http://schemas.microsoft.com/office/drawing/2014/main" id="{1D72DFD7-4768-A221-71A6-9C10CA4BEE30}"/>
              </a:ext>
            </a:extLst>
          </p:cNvPr>
          <p:cNvSpPr/>
          <p:nvPr/>
        </p:nvSpPr>
        <p:spPr>
          <a:xfrm>
            <a:off x="6096002" y="1816999"/>
            <a:ext cx="6095999" cy="2428931"/>
          </a:xfrm>
          <a:prstGeom prst="rect">
            <a:avLst/>
          </a:prstGeom>
          <a:solidFill>
            <a:srgbClr val="16496B">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spcAft>
                <a:spcPts val="1600"/>
              </a:spcAft>
              <a:buFont typeface="Arial" panose="020B0604020202020204" pitchFamily="34" charset="0"/>
              <a:buChar char="•"/>
            </a:pPr>
            <a:endPar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endParaRPr>
          </a:p>
          <a:p>
            <a:pPr marL="742950" lvl="1" indent="-285750">
              <a:spcAft>
                <a:spcPts val="1600"/>
              </a:spcAft>
              <a:buFont typeface="Arial" panose="020B0604020202020204" pitchFamily="34" charset="0"/>
              <a:buChar char="•"/>
            </a:pPr>
            <a:endPar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endParaRPr>
          </a:p>
          <a:p>
            <a:pPr marL="742950" lvl="1" indent="-285750">
              <a:spcAft>
                <a:spcPts val="1600"/>
              </a:spcAft>
              <a:buFont typeface="Arial" panose="020B0604020202020204" pitchFamily="34" charset="0"/>
              <a:buChar char="•"/>
            </a:pPr>
            <a:endPar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endParaRPr>
          </a:p>
        </p:txBody>
      </p:sp>
      <p:sp>
        <p:nvSpPr>
          <p:cNvPr id="4" name="TextBox 3">
            <a:extLst>
              <a:ext uri="{FF2B5EF4-FFF2-40B4-BE49-F238E27FC236}">
                <a16:creationId xmlns:a16="http://schemas.microsoft.com/office/drawing/2014/main" id="{504F252D-929A-8A2C-B382-5B1FA54D7C43}"/>
              </a:ext>
            </a:extLst>
          </p:cNvPr>
          <p:cNvSpPr txBox="1"/>
          <p:nvPr/>
        </p:nvSpPr>
        <p:spPr>
          <a:xfrm>
            <a:off x="6245196" y="2011541"/>
            <a:ext cx="5696433" cy="1451679"/>
          </a:xfrm>
          <a:prstGeom prst="rect">
            <a:avLst/>
          </a:prstGeom>
          <a:noFill/>
        </p:spPr>
        <p:txBody>
          <a:bodyPr wrap="square" rtlCol="0">
            <a:spAutoFit/>
          </a:bodyPr>
          <a:lstStyle/>
          <a:p>
            <a:pPr marL="285750" indent="-285750">
              <a:spcAft>
                <a:spcPts val="1600"/>
              </a:spcAft>
              <a:buFont typeface="Arial" panose="020B0604020202020204" pitchFamily="34" charset="0"/>
              <a:buChar char="•"/>
            </a:pPr>
            <a:r>
              <a:rPr lang="en-GB" sz="1500" b="1" dirty="0">
                <a:solidFill>
                  <a:schemeClr val="accent2"/>
                </a:solidFill>
                <a:latin typeface="Arial" panose="020B0604020202020204" pitchFamily="34" charset="0"/>
                <a:ea typeface="HELVETICA 75" panose="02000503000000020004" pitchFamily="2" charset="0"/>
                <a:cs typeface="Arial" panose="020B0604020202020204" pitchFamily="34" charset="0"/>
              </a:rPr>
              <a:t>Join</a:t>
            </a:r>
            <a:r>
              <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rPr>
              <a:t> as members of the International Forum on TOSSD:</a:t>
            </a:r>
          </a:p>
          <a:p>
            <a:pPr marL="742950" lvl="1" indent="-285750">
              <a:spcAft>
                <a:spcPts val="1600"/>
              </a:spcAft>
              <a:buFont typeface="Arial" panose="020B0604020202020204" pitchFamily="34" charset="0"/>
              <a:buChar char="•"/>
            </a:pPr>
            <a:r>
              <a:rPr lang="en-GB" sz="1500" dirty="0">
                <a:solidFill>
                  <a:schemeClr val="bg1"/>
                </a:solidFill>
                <a:latin typeface="Arial" panose="020B0604020202020204" pitchFamily="34" charset="0"/>
                <a:ea typeface="HELVETICA 75" panose="02000503000000020004" pitchFamily="2" charset="0"/>
                <a:cs typeface="Arial" panose="020B0604020202020204" pitchFamily="34" charset="0"/>
              </a:rPr>
              <a:t>It is a unique opportunity for developing countries, provider countries and multilateral institutions to shape together the way development official support is measured globally.</a:t>
            </a:r>
            <a:endParaRPr lang="en-GB" sz="1500" b="1" dirty="0">
              <a:solidFill>
                <a:schemeClr val="bg1"/>
              </a:solidFill>
              <a:latin typeface="Arial" panose="020B0604020202020204" pitchFamily="34" charset="0"/>
              <a:ea typeface="HELVETICA 75" panose="02000503000000020004" pitchFamily="2" charset="0"/>
              <a:cs typeface="Arial" panose="020B0604020202020204" pitchFamily="34" charset="0"/>
            </a:endParaRPr>
          </a:p>
        </p:txBody>
      </p:sp>
    </p:spTree>
    <p:extLst>
      <p:ext uri="{BB962C8B-B14F-4D97-AF65-F5344CB8AC3E}">
        <p14:creationId xmlns:p14="http://schemas.microsoft.com/office/powerpoint/2010/main" val="2773106221"/>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7" grpId="0"/>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A619B-4A4E-5342-9CB8-4E5859248DA3}"/>
              </a:ext>
            </a:extLst>
          </p:cNvPr>
          <p:cNvSpPr>
            <a:spLocks noGrp="1"/>
          </p:cNvSpPr>
          <p:nvPr>
            <p:ph type="body" sz="quarter" idx="10"/>
          </p:nvPr>
        </p:nvSpPr>
        <p:spPr>
          <a:xfrm>
            <a:off x="505008" y="3602047"/>
            <a:ext cx="11158557" cy="594606"/>
          </a:xfrm>
        </p:spPr>
        <p:txBody>
          <a:bodyPr>
            <a:normAutofit fontScale="92500" lnSpcReduction="20000"/>
          </a:bodyPr>
          <a:lstStyle/>
          <a:p>
            <a:r>
              <a:rPr lang="en-US" dirty="0"/>
              <a:t>Thank you</a:t>
            </a:r>
          </a:p>
        </p:txBody>
      </p:sp>
      <p:sp>
        <p:nvSpPr>
          <p:cNvPr id="6" name="Text Placeholder 5">
            <a:extLst>
              <a:ext uri="{FF2B5EF4-FFF2-40B4-BE49-F238E27FC236}">
                <a16:creationId xmlns:a16="http://schemas.microsoft.com/office/drawing/2014/main" id="{6DC8DD7F-7B25-0146-85F4-2C2D2DEFDDC7}"/>
              </a:ext>
            </a:extLst>
          </p:cNvPr>
          <p:cNvSpPr>
            <a:spLocks noGrp="1"/>
          </p:cNvSpPr>
          <p:nvPr>
            <p:ph type="body" sz="quarter" idx="11"/>
          </p:nvPr>
        </p:nvSpPr>
        <p:spPr>
          <a:xfrm>
            <a:off x="38283" y="4369700"/>
            <a:ext cx="12153717" cy="2202550"/>
          </a:xfrm>
        </p:spPr>
        <p:txBody>
          <a:bodyPr/>
          <a:lstStyle/>
          <a:p>
            <a:r>
              <a:rPr lang="en-US" dirty="0">
                <a:hlinkClick r:id="rId2"/>
              </a:rPr>
              <a:t>www.tossd.org</a:t>
            </a:r>
            <a:endParaRPr lang="en-US" dirty="0"/>
          </a:p>
          <a:p>
            <a:r>
              <a:rPr lang="en-US" dirty="0">
                <a:hlinkClick r:id="rId3"/>
              </a:rPr>
              <a:t>www.tossd.online</a:t>
            </a:r>
            <a:endParaRPr lang="en-US" dirty="0"/>
          </a:p>
          <a:p>
            <a:r>
              <a:rPr lang="en-US" dirty="0">
                <a:hlinkClick r:id="rId4"/>
              </a:rPr>
              <a:t>Guillaume.Delalande@oecd.org</a:t>
            </a:r>
            <a:r>
              <a:rPr lang="en-US" dirty="0"/>
              <a:t> </a:t>
            </a:r>
          </a:p>
          <a:p>
            <a:endParaRPr lang="en-US" dirty="0"/>
          </a:p>
        </p:txBody>
      </p:sp>
    </p:spTree>
    <p:extLst>
      <p:ext uri="{BB962C8B-B14F-4D97-AF65-F5344CB8AC3E}">
        <p14:creationId xmlns:p14="http://schemas.microsoft.com/office/powerpoint/2010/main" val="494256059"/>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3186BE-A697-F74E-8AB5-0E00A1B90B8E}"/>
              </a:ext>
            </a:extLst>
          </p:cNvPr>
          <p:cNvSpPr>
            <a:spLocks noGrp="1"/>
          </p:cNvSpPr>
          <p:nvPr>
            <p:ph type="body" sz="quarter" idx="10"/>
          </p:nvPr>
        </p:nvSpPr>
        <p:spPr>
          <a:xfrm>
            <a:off x="403200" y="515630"/>
            <a:ext cx="11409569" cy="1127254"/>
          </a:xfrm>
        </p:spPr>
        <p:txBody>
          <a:bodyPr/>
          <a:lstStyle/>
          <a:p>
            <a:pPr marL="0" indent="0"/>
            <a:r>
              <a:rPr lang="en-US" sz="2000" dirty="0"/>
              <a:t>The TOSSD statistical measure includes all official resources to promote sustainable development in developing countries. It also includes private finance mobilised by official interventions.</a:t>
            </a:r>
          </a:p>
        </p:txBody>
      </p:sp>
      <p:sp>
        <p:nvSpPr>
          <p:cNvPr id="58" name="TextBox 57">
            <a:extLst>
              <a:ext uri="{FF2B5EF4-FFF2-40B4-BE49-F238E27FC236}">
                <a16:creationId xmlns:a16="http://schemas.microsoft.com/office/drawing/2014/main" id="{8C3A25BA-FCFD-A14A-871F-652CE3DC7EE4}"/>
              </a:ext>
            </a:extLst>
          </p:cNvPr>
          <p:cNvSpPr txBox="1"/>
          <p:nvPr/>
        </p:nvSpPr>
        <p:spPr>
          <a:xfrm>
            <a:off x="403200" y="122364"/>
            <a:ext cx="3220192" cy="369332"/>
          </a:xfrm>
          <a:prstGeom prst="rect">
            <a:avLst/>
          </a:prstGeom>
          <a:noFill/>
        </p:spPr>
        <p:txBody>
          <a:bodyPr wrap="square" rtlCol="0">
            <a:spAutoFit/>
          </a:bodyPr>
          <a:lstStyle/>
          <a:p>
            <a:r>
              <a:rPr lang="en-GB" b="1" dirty="0">
                <a:solidFill>
                  <a:srgbClr val="F2682D"/>
                </a:solidFill>
                <a:latin typeface="Arial" panose="020B0604020202020204" pitchFamily="34" charset="0"/>
                <a:ea typeface="HELVETICA 75" panose="02000503000000020004" pitchFamily="2" charset="0"/>
                <a:cs typeface="Arial" panose="020B0604020202020204" pitchFamily="34" charset="0"/>
              </a:rPr>
              <a:t>What is TOSSD?</a:t>
            </a:r>
          </a:p>
        </p:txBody>
      </p:sp>
      <p:sp>
        <p:nvSpPr>
          <p:cNvPr id="44" name="Rectangle 43">
            <a:extLst>
              <a:ext uri="{FF2B5EF4-FFF2-40B4-BE49-F238E27FC236}">
                <a16:creationId xmlns:a16="http://schemas.microsoft.com/office/drawing/2014/main" id="{2AEBAC9A-38C3-C646-8D14-FD21A70596AE}"/>
              </a:ext>
            </a:extLst>
          </p:cNvPr>
          <p:cNvSpPr/>
          <p:nvPr/>
        </p:nvSpPr>
        <p:spPr>
          <a:xfrm>
            <a:off x="1189397" y="2999044"/>
            <a:ext cx="5800478" cy="796115"/>
          </a:xfrm>
          <a:prstGeom prst="rect">
            <a:avLst/>
          </a:prstGeom>
        </p:spPr>
        <p:txBody>
          <a:bodyPr wrap="square">
            <a:spAutoFit/>
          </a:bodyPr>
          <a:lstStyle/>
          <a:p>
            <a:pPr algn="just">
              <a:lnSpc>
                <a:spcPct val="90000"/>
              </a:lnSpc>
              <a:spcBef>
                <a:spcPts val="750"/>
              </a:spcBef>
            </a:pPr>
            <a:endParaRPr lang="en-US" sz="1200" kern="800" spc="-23" dirty="0">
              <a:solidFill>
                <a:schemeClr val="bg1">
                  <a:lumMod val="50000"/>
                </a:schemeClr>
              </a:solidFill>
              <a:latin typeface="Arial" panose="020B0604020202020204" pitchFamily="34" charset="0"/>
              <a:ea typeface="+mj-ea"/>
              <a:cs typeface="Arial" panose="020B0604020202020204" pitchFamily="34" charset="0"/>
            </a:endParaRPr>
          </a:p>
          <a:p>
            <a:pPr algn="just">
              <a:lnSpc>
                <a:spcPct val="90000"/>
              </a:lnSpc>
              <a:spcBef>
                <a:spcPts val="750"/>
              </a:spcBef>
            </a:pPr>
            <a:endParaRPr lang="en-US" sz="1200" kern="800" spc="-23" dirty="0">
              <a:solidFill>
                <a:schemeClr val="bg1">
                  <a:lumMod val="50000"/>
                </a:schemeClr>
              </a:solidFill>
              <a:latin typeface="Arial" panose="020B0604020202020204" pitchFamily="34" charset="0"/>
              <a:ea typeface="+mj-ea"/>
              <a:cs typeface="Arial" panose="020B0604020202020204" pitchFamily="34" charset="0"/>
            </a:endParaRPr>
          </a:p>
          <a:p>
            <a:pPr algn="just">
              <a:lnSpc>
                <a:spcPct val="90000"/>
              </a:lnSpc>
              <a:spcBef>
                <a:spcPts val="750"/>
              </a:spcBef>
            </a:pPr>
            <a:endParaRPr lang="en-US" sz="1200" kern="800" spc="-23" dirty="0">
              <a:solidFill>
                <a:schemeClr val="bg1">
                  <a:lumMod val="50000"/>
                </a:schemeClr>
              </a:solidFill>
              <a:latin typeface="Arial" panose="020B0604020202020204" pitchFamily="34" charset="0"/>
              <a:ea typeface="+mj-ea"/>
              <a:cs typeface="Arial" panose="020B0604020202020204" pitchFamily="34" charset="0"/>
            </a:endParaRPr>
          </a:p>
        </p:txBody>
      </p:sp>
      <p:grpSp>
        <p:nvGrpSpPr>
          <p:cNvPr id="45" name="Group 44">
            <a:extLst>
              <a:ext uri="{FF2B5EF4-FFF2-40B4-BE49-F238E27FC236}">
                <a16:creationId xmlns:a16="http://schemas.microsoft.com/office/drawing/2014/main" id="{1D8382B9-63B2-2446-AF69-F1CF52010F45}"/>
              </a:ext>
            </a:extLst>
          </p:cNvPr>
          <p:cNvGrpSpPr/>
          <p:nvPr/>
        </p:nvGrpSpPr>
        <p:grpSpPr>
          <a:xfrm>
            <a:off x="6591488" y="1994140"/>
            <a:ext cx="2992897" cy="4307746"/>
            <a:chOff x="6602027" y="2132569"/>
            <a:chExt cx="2992897" cy="4307746"/>
          </a:xfrm>
        </p:grpSpPr>
        <p:grpSp>
          <p:nvGrpSpPr>
            <p:cNvPr id="113" name="Group 112">
              <a:extLst>
                <a:ext uri="{FF2B5EF4-FFF2-40B4-BE49-F238E27FC236}">
                  <a16:creationId xmlns:a16="http://schemas.microsoft.com/office/drawing/2014/main" id="{F2A194E8-CD11-5045-BC86-2C24200E1962}"/>
                </a:ext>
              </a:extLst>
            </p:cNvPr>
            <p:cNvGrpSpPr/>
            <p:nvPr/>
          </p:nvGrpSpPr>
          <p:grpSpPr>
            <a:xfrm>
              <a:off x="6602027" y="2910483"/>
              <a:ext cx="2303087" cy="2303087"/>
              <a:chOff x="6648163" y="3055685"/>
              <a:chExt cx="2303087" cy="2303087"/>
            </a:xfrm>
          </p:grpSpPr>
          <p:pic>
            <p:nvPicPr>
              <p:cNvPr id="121" name="Picture 120" descr="A picture containing window&#10;&#10;Description automatically generated">
                <a:extLst>
                  <a:ext uri="{FF2B5EF4-FFF2-40B4-BE49-F238E27FC236}">
                    <a16:creationId xmlns:a16="http://schemas.microsoft.com/office/drawing/2014/main" id="{FEEF2ACB-0B4B-F748-8E99-36442AFA6DB5}"/>
                  </a:ext>
                </a:extLst>
              </p:cNvPr>
              <p:cNvPicPr>
                <a:picLocks noChangeAspect="1"/>
              </p:cNvPicPr>
              <p:nvPr/>
            </p:nvPicPr>
            <p:blipFill>
              <a:blip r:embed="rId3"/>
              <a:stretch>
                <a:fillRect/>
              </a:stretch>
            </p:blipFill>
            <p:spPr>
              <a:xfrm>
                <a:off x="6648163" y="3055685"/>
                <a:ext cx="2303087" cy="2303087"/>
              </a:xfrm>
              <a:prstGeom prst="rect">
                <a:avLst/>
              </a:prstGeom>
            </p:spPr>
          </p:pic>
          <p:sp>
            <p:nvSpPr>
              <p:cNvPr id="122" name="TextBox 121">
                <a:extLst>
                  <a:ext uri="{FF2B5EF4-FFF2-40B4-BE49-F238E27FC236}">
                    <a16:creationId xmlns:a16="http://schemas.microsoft.com/office/drawing/2014/main" id="{CAEFF25E-25DF-7E45-9BEC-7D2561C3C552}"/>
                  </a:ext>
                </a:extLst>
              </p:cNvPr>
              <p:cNvSpPr txBox="1"/>
              <p:nvPr/>
            </p:nvSpPr>
            <p:spPr>
              <a:xfrm>
                <a:off x="7241730" y="3899993"/>
                <a:ext cx="1108802" cy="577081"/>
              </a:xfrm>
              <a:prstGeom prst="rect">
                <a:avLst/>
              </a:prstGeom>
              <a:noFill/>
            </p:spPr>
            <p:txBody>
              <a:bodyPr wrap="square" rtlCol="0">
                <a:spAutoFit/>
              </a:bodyPr>
              <a:lstStyle/>
              <a:p>
                <a:pPr algn="ctr"/>
                <a:r>
                  <a:rPr lang="en-GB" sz="1050" dirty="0">
                    <a:solidFill>
                      <a:schemeClr val="tx2"/>
                    </a:solidFill>
                    <a:latin typeface="Arial" panose="020B0604020202020204" pitchFamily="34" charset="0"/>
                    <a:ea typeface="Helvetica 55 Roman" panose="02000503000000020004" pitchFamily="2" charset="0"/>
                    <a:cs typeface="Arial" panose="020B0604020202020204" pitchFamily="34" charset="0"/>
                  </a:rPr>
                  <a:t>Does it support Sustainable Development?</a:t>
                </a:r>
              </a:p>
            </p:txBody>
          </p:sp>
        </p:grpSp>
        <p:sp>
          <p:nvSpPr>
            <p:cNvPr id="114" name="TextBox 113">
              <a:extLst>
                <a:ext uri="{FF2B5EF4-FFF2-40B4-BE49-F238E27FC236}">
                  <a16:creationId xmlns:a16="http://schemas.microsoft.com/office/drawing/2014/main" id="{40AB2B1E-4D68-1146-9138-66303B91968F}"/>
                </a:ext>
              </a:extLst>
            </p:cNvPr>
            <p:cNvSpPr txBox="1"/>
            <p:nvPr/>
          </p:nvSpPr>
          <p:spPr>
            <a:xfrm>
              <a:off x="7541304" y="5295091"/>
              <a:ext cx="412292" cy="276999"/>
            </a:xfrm>
            <a:prstGeom prst="rect">
              <a:avLst/>
            </a:prstGeom>
            <a:noFill/>
          </p:spPr>
          <p:txBody>
            <a:bodyPr wrap="none" rtlCol="0">
              <a:spAutoFit/>
            </a:bodyPr>
            <a:lstStyle/>
            <a:p>
              <a:r>
                <a:rPr lang="en-GB" sz="1200" b="1" dirty="0">
                  <a:solidFill>
                    <a:schemeClr val="tx2"/>
                  </a:solidFill>
                  <a:latin typeface="Arial" panose="020B0604020202020204" pitchFamily="34" charset="0"/>
                  <a:ea typeface="HELVETICA 55 ROMAN" panose="02000503000000020004" pitchFamily="2" charset="0"/>
                  <a:cs typeface="Arial" panose="020B0604020202020204" pitchFamily="34" charset="0"/>
                </a:rPr>
                <a:t>NO</a:t>
              </a:r>
            </a:p>
          </p:txBody>
        </p:sp>
        <p:sp>
          <p:nvSpPr>
            <p:cNvPr id="115" name="TextBox 114">
              <a:extLst>
                <a:ext uri="{FF2B5EF4-FFF2-40B4-BE49-F238E27FC236}">
                  <a16:creationId xmlns:a16="http://schemas.microsoft.com/office/drawing/2014/main" id="{688127A8-B3D7-DE42-83B4-A35AD83893DD}"/>
                </a:ext>
              </a:extLst>
            </p:cNvPr>
            <p:cNvSpPr txBox="1"/>
            <p:nvPr/>
          </p:nvSpPr>
          <p:spPr>
            <a:xfrm>
              <a:off x="6655571" y="2132569"/>
              <a:ext cx="2196000" cy="300082"/>
            </a:xfrm>
            <a:prstGeom prst="rect">
              <a:avLst/>
            </a:prstGeom>
            <a:noFill/>
          </p:spPr>
          <p:txBody>
            <a:bodyPr wrap="square" rtlCol="0">
              <a:spAutoFit/>
            </a:bodyPr>
            <a:lstStyle/>
            <a:p>
              <a:pPr algn="ctr"/>
              <a:r>
                <a:rPr lang="en-GB" sz="1350" b="1" dirty="0">
                  <a:solidFill>
                    <a:srgbClr val="16496B"/>
                  </a:solidFill>
                  <a:latin typeface="Arial" panose="020B0604020202020204" pitchFamily="34" charset="0"/>
                  <a:ea typeface="HELVETICA 75" panose="02000503000000020004" pitchFamily="2" charset="0"/>
                  <a:cs typeface="Arial" panose="020B0604020202020204" pitchFamily="34" charset="0"/>
                </a:rPr>
                <a:t>Sustainability test</a:t>
              </a:r>
            </a:p>
          </p:txBody>
        </p:sp>
        <p:sp>
          <p:nvSpPr>
            <p:cNvPr id="116" name="TextBox 115">
              <a:extLst>
                <a:ext uri="{FF2B5EF4-FFF2-40B4-BE49-F238E27FC236}">
                  <a16:creationId xmlns:a16="http://schemas.microsoft.com/office/drawing/2014/main" id="{568B360F-34F4-A949-B64F-359471C55398}"/>
                </a:ext>
              </a:extLst>
            </p:cNvPr>
            <p:cNvSpPr txBox="1"/>
            <p:nvPr/>
          </p:nvSpPr>
          <p:spPr>
            <a:xfrm>
              <a:off x="7311446" y="6163316"/>
              <a:ext cx="869149" cy="276999"/>
            </a:xfrm>
            <a:prstGeom prst="rect">
              <a:avLst/>
            </a:prstGeom>
            <a:noFill/>
          </p:spPr>
          <p:txBody>
            <a:bodyPr wrap="none" rtlCol="0">
              <a:spAutoFit/>
            </a:bodyPr>
            <a:lstStyle/>
            <a:p>
              <a:r>
                <a:rPr lang="en-GB" sz="1200" b="1" dirty="0">
                  <a:solidFill>
                    <a:schemeClr val="tx2"/>
                  </a:solidFill>
                  <a:latin typeface="Arial" panose="020B0604020202020204" pitchFamily="34" charset="0"/>
                  <a:ea typeface="HELVETICA 55 ROMAN" panose="02000503000000020004" pitchFamily="2" charset="0"/>
                  <a:cs typeface="Arial" panose="020B0604020202020204" pitchFamily="34" charset="0"/>
                </a:rPr>
                <a:t>Excluded</a:t>
              </a:r>
            </a:p>
          </p:txBody>
        </p:sp>
        <p:cxnSp>
          <p:nvCxnSpPr>
            <p:cNvPr id="117" name="Straight Connector 116">
              <a:extLst>
                <a:ext uri="{FF2B5EF4-FFF2-40B4-BE49-F238E27FC236}">
                  <a16:creationId xmlns:a16="http://schemas.microsoft.com/office/drawing/2014/main" id="{C7B5E328-0E24-FC42-91F3-5B0F514DE362}"/>
                </a:ext>
              </a:extLst>
            </p:cNvPr>
            <p:cNvCxnSpPr>
              <a:cxnSpLocks/>
              <a:stCxn id="114" idx="2"/>
              <a:endCxn id="116" idx="0"/>
            </p:cNvCxnSpPr>
            <p:nvPr/>
          </p:nvCxnSpPr>
          <p:spPr>
            <a:xfrm flipH="1">
              <a:off x="7746021" y="5572090"/>
              <a:ext cx="1429" cy="591226"/>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EC8B8645-9843-3A4B-860D-8164D03094B2}"/>
                </a:ext>
              </a:extLst>
            </p:cNvPr>
            <p:cNvGrpSpPr/>
            <p:nvPr/>
          </p:nvGrpSpPr>
          <p:grpSpPr>
            <a:xfrm>
              <a:off x="8897963" y="3841895"/>
              <a:ext cx="696961" cy="302822"/>
              <a:chOff x="8897963" y="4195189"/>
              <a:chExt cx="696961" cy="302822"/>
            </a:xfrm>
          </p:grpSpPr>
          <p:sp>
            <p:nvSpPr>
              <p:cNvPr id="119" name="TextBox 118">
                <a:extLst>
                  <a:ext uri="{FF2B5EF4-FFF2-40B4-BE49-F238E27FC236}">
                    <a16:creationId xmlns:a16="http://schemas.microsoft.com/office/drawing/2014/main" id="{2AFD3867-5736-A543-B744-12F4A63105C8}"/>
                  </a:ext>
                </a:extLst>
              </p:cNvPr>
              <p:cNvSpPr txBox="1"/>
              <p:nvPr/>
            </p:nvSpPr>
            <p:spPr>
              <a:xfrm>
                <a:off x="8973665" y="4195189"/>
                <a:ext cx="492443" cy="276999"/>
              </a:xfrm>
              <a:prstGeom prst="rect">
                <a:avLst/>
              </a:prstGeom>
              <a:noFill/>
            </p:spPr>
            <p:txBody>
              <a:bodyPr wrap="none" rtlCol="0">
                <a:spAutoFit/>
              </a:bodyPr>
              <a:lstStyle/>
              <a:p>
                <a:r>
                  <a:rPr lang="en-GB" sz="1200" b="1" dirty="0">
                    <a:solidFill>
                      <a:schemeClr val="tx2"/>
                    </a:solidFill>
                    <a:latin typeface="Arial" panose="020B0604020202020204" pitchFamily="34" charset="0"/>
                    <a:ea typeface="HELVETICA 55 ROMAN" panose="02000503000000020004" pitchFamily="2" charset="0"/>
                    <a:cs typeface="Arial" panose="020B0604020202020204" pitchFamily="34" charset="0"/>
                  </a:rPr>
                  <a:t>YES</a:t>
                </a:r>
              </a:p>
            </p:txBody>
          </p:sp>
          <p:cxnSp>
            <p:nvCxnSpPr>
              <p:cNvPr id="120" name="Straight Connector 119">
                <a:extLst>
                  <a:ext uri="{FF2B5EF4-FFF2-40B4-BE49-F238E27FC236}">
                    <a16:creationId xmlns:a16="http://schemas.microsoft.com/office/drawing/2014/main" id="{3454963C-99E7-1F4E-BC84-FADF8ED4CAF2}"/>
                  </a:ext>
                </a:extLst>
              </p:cNvPr>
              <p:cNvCxnSpPr>
                <a:cxnSpLocks/>
              </p:cNvCxnSpPr>
              <p:nvPr/>
            </p:nvCxnSpPr>
            <p:spPr>
              <a:xfrm>
                <a:off x="8897963" y="4498010"/>
                <a:ext cx="696961" cy="1"/>
              </a:xfrm>
              <a:prstGeom prst="line">
                <a:avLst/>
              </a:prstGeom>
              <a:ln w="25400"/>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1693CB7A-0957-314F-BE8B-899C739ABE46}"/>
              </a:ext>
            </a:extLst>
          </p:cNvPr>
          <p:cNvGrpSpPr/>
          <p:nvPr/>
        </p:nvGrpSpPr>
        <p:grpSpPr>
          <a:xfrm>
            <a:off x="2670584" y="1994140"/>
            <a:ext cx="3866808" cy="4384829"/>
            <a:chOff x="2681123" y="2132569"/>
            <a:chExt cx="3866808" cy="4384829"/>
          </a:xfrm>
        </p:grpSpPr>
        <p:sp>
          <p:nvSpPr>
            <p:cNvPr id="53" name="TextBox 52">
              <a:extLst>
                <a:ext uri="{FF2B5EF4-FFF2-40B4-BE49-F238E27FC236}">
                  <a16:creationId xmlns:a16="http://schemas.microsoft.com/office/drawing/2014/main" id="{3B2026DD-AA92-2842-9457-50F92956E473}"/>
                </a:ext>
              </a:extLst>
            </p:cNvPr>
            <p:cNvSpPr txBox="1"/>
            <p:nvPr/>
          </p:nvSpPr>
          <p:spPr>
            <a:xfrm>
              <a:off x="2681123" y="2132569"/>
              <a:ext cx="3622473" cy="300082"/>
            </a:xfrm>
            <a:prstGeom prst="rect">
              <a:avLst/>
            </a:prstGeom>
            <a:noFill/>
          </p:spPr>
          <p:txBody>
            <a:bodyPr wrap="square" rtlCol="0">
              <a:spAutoFit/>
            </a:bodyPr>
            <a:lstStyle/>
            <a:p>
              <a:pPr algn="ctr"/>
              <a:r>
                <a:rPr lang="en-GB" sz="1350" b="1" dirty="0">
                  <a:solidFill>
                    <a:srgbClr val="16496B"/>
                  </a:solidFill>
                  <a:latin typeface="Arial" panose="020B0604020202020204" pitchFamily="34" charset="0"/>
                  <a:ea typeface="HELVETICA 75" panose="02000503000000020004" pitchFamily="2" charset="0"/>
                  <a:cs typeface="Arial" panose="020B0604020202020204" pitchFamily="34" charset="0"/>
                </a:rPr>
                <a:t>Components considered in TOSSD</a:t>
              </a:r>
            </a:p>
          </p:txBody>
        </p:sp>
        <p:grpSp>
          <p:nvGrpSpPr>
            <p:cNvPr id="54" name="Group 53">
              <a:extLst>
                <a:ext uri="{FF2B5EF4-FFF2-40B4-BE49-F238E27FC236}">
                  <a16:creationId xmlns:a16="http://schemas.microsoft.com/office/drawing/2014/main" id="{E7121B91-DB41-5F4C-93A8-AE87E889EE2C}"/>
                </a:ext>
              </a:extLst>
            </p:cNvPr>
            <p:cNvGrpSpPr/>
            <p:nvPr/>
          </p:nvGrpSpPr>
          <p:grpSpPr>
            <a:xfrm>
              <a:off x="2849349" y="2640400"/>
              <a:ext cx="3698582" cy="3876998"/>
              <a:chOff x="2849349" y="2640400"/>
              <a:chExt cx="3698582" cy="3876998"/>
            </a:xfrm>
          </p:grpSpPr>
          <p:sp>
            <p:nvSpPr>
              <p:cNvPr id="55" name="Right Brace 54">
                <a:extLst>
                  <a:ext uri="{FF2B5EF4-FFF2-40B4-BE49-F238E27FC236}">
                    <a16:creationId xmlns:a16="http://schemas.microsoft.com/office/drawing/2014/main" id="{323E80C2-F970-8544-9934-ABF7BA754805}"/>
                  </a:ext>
                </a:extLst>
              </p:cNvPr>
              <p:cNvSpPr/>
              <p:nvPr/>
            </p:nvSpPr>
            <p:spPr>
              <a:xfrm>
                <a:off x="5986597" y="2640400"/>
                <a:ext cx="561334" cy="3876998"/>
              </a:xfrm>
              <a:prstGeom prst="rightBrace">
                <a:avLst>
                  <a:gd name="adj1" fmla="val 0"/>
                  <a:gd name="adj2" fmla="val 39294"/>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56612D34-6B99-8D49-BB70-1D8943C99641}"/>
                  </a:ext>
                </a:extLst>
              </p:cNvPr>
              <p:cNvSpPr/>
              <p:nvPr/>
            </p:nvSpPr>
            <p:spPr>
              <a:xfrm>
                <a:off x="2849349" y="2756984"/>
                <a:ext cx="3240000" cy="43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Arial" panose="020B0604020202020204" pitchFamily="34" charset="0"/>
                    <a:ea typeface="HELVETICA 55 ROMAN" panose="02000503000000020004" pitchFamily="2" charset="0"/>
                    <a:cs typeface="Arial" panose="020B0604020202020204" pitchFamily="34" charset="0"/>
                  </a:rPr>
                  <a:t>Official Development Assistance (ODA) flows </a:t>
                </a:r>
              </a:p>
            </p:txBody>
          </p:sp>
          <p:sp>
            <p:nvSpPr>
              <p:cNvPr id="63" name="Rectangle 62">
                <a:extLst>
                  <a:ext uri="{FF2B5EF4-FFF2-40B4-BE49-F238E27FC236}">
                    <a16:creationId xmlns:a16="http://schemas.microsoft.com/office/drawing/2014/main" id="{CE29C1BA-922F-8849-BB48-B573EFCBFF0C}"/>
                  </a:ext>
                </a:extLst>
              </p:cNvPr>
              <p:cNvSpPr/>
              <p:nvPr/>
            </p:nvSpPr>
            <p:spPr>
              <a:xfrm>
                <a:off x="2849349" y="3292142"/>
                <a:ext cx="3240000" cy="432000"/>
              </a:xfrm>
              <a:prstGeom prst="rect">
                <a:avLst/>
              </a:prstGeom>
              <a:solidFill>
                <a:schemeClr val="accent1">
                  <a:lumMod val="7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Arial" panose="020B0604020202020204" pitchFamily="34" charset="0"/>
                    <a:ea typeface="HELVETICA 55 ROMAN" panose="02000503000000020004" pitchFamily="2" charset="0"/>
                    <a:cs typeface="Arial" panose="020B0604020202020204" pitchFamily="34" charset="0"/>
                  </a:rPr>
                  <a:t>Other Official Flows (OOF)</a:t>
                </a:r>
              </a:p>
            </p:txBody>
          </p:sp>
          <p:sp>
            <p:nvSpPr>
              <p:cNvPr id="98" name="Rectangle 97">
                <a:extLst>
                  <a:ext uri="{FF2B5EF4-FFF2-40B4-BE49-F238E27FC236}">
                    <a16:creationId xmlns:a16="http://schemas.microsoft.com/office/drawing/2014/main" id="{4243FEAF-E870-5A4B-A89B-58BF35DD008B}"/>
                  </a:ext>
                </a:extLst>
              </p:cNvPr>
              <p:cNvSpPr/>
              <p:nvPr/>
            </p:nvSpPr>
            <p:spPr>
              <a:xfrm>
                <a:off x="2849349" y="3827300"/>
                <a:ext cx="3240000" cy="432000"/>
              </a:xfrm>
              <a:prstGeom prst="rect">
                <a:avLst/>
              </a:prstGeom>
              <a:solidFill>
                <a:schemeClr val="accent1">
                  <a:lumMod val="7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Arial" panose="020B0604020202020204" pitchFamily="34" charset="0"/>
                    <a:ea typeface="HELVETICA 55 ROMAN" panose="02000503000000020004" pitchFamily="2" charset="0"/>
                    <a:cs typeface="Arial" panose="020B0604020202020204" pitchFamily="34" charset="0"/>
                  </a:rPr>
                  <a:t>South-South co-operation</a:t>
                </a:r>
              </a:p>
            </p:txBody>
          </p:sp>
          <p:sp>
            <p:nvSpPr>
              <p:cNvPr id="99" name="Rectangle 98">
                <a:extLst>
                  <a:ext uri="{FF2B5EF4-FFF2-40B4-BE49-F238E27FC236}">
                    <a16:creationId xmlns:a16="http://schemas.microsoft.com/office/drawing/2014/main" id="{A24F703F-5A99-AA45-A3A2-0E3BE069F656}"/>
                  </a:ext>
                </a:extLst>
              </p:cNvPr>
              <p:cNvSpPr/>
              <p:nvPr/>
            </p:nvSpPr>
            <p:spPr>
              <a:xfrm>
                <a:off x="2849349" y="4362458"/>
                <a:ext cx="3240000" cy="432000"/>
              </a:xfrm>
              <a:prstGeom prst="rect">
                <a:avLst/>
              </a:prstGeom>
              <a:solidFill>
                <a:schemeClr val="accent1">
                  <a:lumMod val="7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Arial" panose="020B0604020202020204" pitchFamily="34" charset="0"/>
                    <a:ea typeface="HELVETICA 55 ROMAN" panose="02000503000000020004" pitchFamily="2" charset="0"/>
                    <a:cs typeface="Arial" panose="020B0604020202020204" pitchFamily="34" charset="0"/>
                  </a:rPr>
                  <a:t>Triangular co-operation</a:t>
                </a:r>
              </a:p>
            </p:txBody>
          </p:sp>
          <p:sp>
            <p:nvSpPr>
              <p:cNvPr id="100" name="Rectangle 99">
                <a:extLst>
                  <a:ext uri="{FF2B5EF4-FFF2-40B4-BE49-F238E27FC236}">
                    <a16:creationId xmlns:a16="http://schemas.microsoft.com/office/drawing/2014/main" id="{C2BAB3EE-63BF-E74F-A913-D21CDD03EAAE}"/>
                  </a:ext>
                </a:extLst>
              </p:cNvPr>
              <p:cNvSpPr/>
              <p:nvPr/>
            </p:nvSpPr>
            <p:spPr>
              <a:xfrm>
                <a:off x="2849349" y="4897616"/>
                <a:ext cx="3240000" cy="432000"/>
              </a:xfrm>
              <a:prstGeom prst="rect">
                <a:avLst/>
              </a:prstGeom>
              <a:solidFill>
                <a:schemeClr val="accent1">
                  <a:lumMod val="7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r>
                  <a:rPr lang="en-GB" sz="1050" b="1" dirty="0">
                    <a:solidFill>
                      <a:prstClr val="white"/>
                    </a:solidFill>
                    <a:latin typeface="Arial" panose="020B0604020202020204" pitchFamily="34" charset="0"/>
                    <a:ea typeface="HELVETICA 55 ROMAN" panose="02000503000000020004" pitchFamily="2" charset="0"/>
                    <a:cs typeface="Arial" panose="020B0604020202020204" pitchFamily="34" charset="0"/>
                  </a:rPr>
                  <a:t>Spending for International Public Goods (IPGs)</a:t>
                </a:r>
              </a:p>
            </p:txBody>
          </p:sp>
          <p:sp>
            <p:nvSpPr>
              <p:cNvPr id="101" name="Rectangle 100">
                <a:extLst>
                  <a:ext uri="{FF2B5EF4-FFF2-40B4-BE49-F238E27FC236}">
                    <a16:creationId xmlns:a16="http://schemas.microsoft.com/office/drawing/2014/main" id="{DD90E0C3-7811-014C-8DEA-EAD72C125562}"/>
                  </a:ext>
                </a:extLst>
              </p:cNvPr>
              <p:cNvSpPr/>
              <p:nvPr/>
            </p:nvSpPr>
            <p:spPr>
              <a:xfrm>
                <a:off x="2849349" y="5432776"/>
                <a:ext cx="3240000" cy="432000"/>
              </a:xfrm>
              <a:prstGeom prst="rect">
                <a:avLst/>
              </a:prstGeom>
              <a:solidFill>
                <a:schemeClr val="accent1">
                  <a:lumMod val="7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r>
                  <a:rPr lang="en-GB" sz="1050" b="1" dirty="0">
                    <a:solidFill>
                      <a:prstClr val="white"/>
                    </a:solidFill>
                    <a:latin typeface="Arial" panose="020B0604020202020204" pitchFamily="34" charset="0"/>
                    <a:ea typeface="HELVETICA 55 ROMAN" panose="02000503000000020004" pitchFamily="2" charset="0"/>
                    <a:cs typeface="Arial" panose="020B0604020202020204" pitchFamily="34" charset="0"/>
                  </a:rPr>
                  <a:t>Private finance mobilised by official interventions</a:t>
                </a:r>
              </a:p>
            </p:txBody>
          </p:sp>
          <p:sp>
            <p:nvSpPr>
              <p:cNvPr id="102" name="Rectangle 101">
                <a:extLst>
                  <a:ext uri="{FF2B5EF4-FFF2-40B4-BE49-F238E27FC236}">
                    <a16:creationId xmlns:a16="http://schemas.microsoft.com/office/drawing/2014/main" id="{70CD038E-46C3-474B-A518-BC8770799C6A}"/>
                  </a:ext>
                </a:extLst>
              </p:cNvPr>
              <p:cNvSpPr/>
              <p:nvPr/>
            </p:nvSpPr>
            <p:spPr>
              <a:xfrm>
                <a:off x="3628835" y="6244908"/>
                <a:ext cx="180000" cy="180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endParaRPr lang="en-GB" sz="1100" b="1" dirty="0">
                  <a:solidFill>
                    <a:prstClr val="white"/>
                  </a:solidFill>
                  <a:latin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08AED7B8-6704-B947-AE59-172663882E0C}"/>
                  </a:ext>
                </a:extLst>
              </p:cNvPr>
              <p:cNvSpPr/>
              <p:nvPr/>
            </p:nvSpPr>
            <p:spPr>
              <a:xfrm>
                <a:off x="4603035" y="6244908"/>
                <a:ext cx="180000" cy="180000"/>
              </a:xfrm>
              <a:prstGeom prst="rect">
                <a:avLst/>
              </a:prstGeom>
              <a:solidFill>
                <a:schemeClr val="accent1">
                  <a:lumMod val="7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endParaRPr lang="en-GB" sz="1100" b="1" dirty="0">
                  <a:solidFill>
                    <a:prstClr val="white"/>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6AD3D141-1BE4-864D-85CC-A7BE36380536}"/>
                  </a:ext>
                </a:extLst>
              </p:cNvPr>
              <p:cNvSpPr txBox="1"/>
              <p:nvPr/>
            </p:nvSpPr>
            <p:spPr>
              <a:xfrm>
                <a:off x="3590101" y="5920330"/>
                <a:ext cx="1632178" cy="246221"/>
              </a:xfrm>
              <a:prstGeom prst="rect">
                <a:avLst/>
              </a:prstGeom>
              <a:noFill/>
            </p:spPr>
            <p:txBody>
              <a:bodyPr wrap="none" rtlCol="0">
                <a:spAutoFit/>
              </a:bodyPr>
              <a:lstStyle/>
              <a:p>
                <a:r>
                  <a:rPr lang="en-GB" sz="10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Current data availability</a:t>
                </a:r>
              </a:p>
            </p:txBody>
          </p:sp>
          <p:sp>
            <p:nvSpPr>
              <p:cNvPr id="105" name="TextBox 104">
                <a:extLst>
                  <a:ext uri="{FF2B5EF4-FFF2-40B4-BE49-F238E27FC236}">
                    <a16:creationId xmlns:a16="http://schemas.microsoft.com/office/drawing/2014/main" id="{4AAE4A10-2593-CA45-9001-1489B2A812FC}"/>
                  </a:ext>
                </a:extLst>
              </p:cNvPr>
              <p:cNvSpPr txBox="1"/>
              <p:nvPr/>
            </p:nvSpPr>
            <p:spPr>
              <a:xfrm>
                <a:off x="3789044" y="6211797"/>
                <a:ext cx="742511" cy="246221"/>
              </a:xfrm>
              <a:prstGeom prst="rect">
                <a:avLst/>
              </a:prstGeom>
              <a:noFill/>
            </p:spPr>
            <p:txBody>
              <a:bodyPr wrap="none" rtlCol="0">
                <a:spAutoFit/>
              </a:bodyPr>
              <a:lstStyle/>
              <a:p>
                <a:r>
                  <a:rPr lang="en-GB" sz="1000" dirty="0">
                    <a:solidFill>
                      <a:srgbClr val="16496B"/>
                    </a:solidFill>
                    <a:latin typeface="Arial" panose="020B0604020202020204" pitchFamily="34" charset="0"/>
                    <a:ea typeface="Helvetica 55 Roman" panose="02000503000000020004" pitchFamily="2" charset="0"/>
                    <a:cs typeface="Arial" panose="020B0604020202020204" pitchFamily="34" charset="0"/>
                  </a:rPr>
                  <a:t>Complete</a:t>
                </a:r>
              </a:p>
            </p:txBody>
          </p:sp>
          <p:sp>
            <p:nvSpPr>
              <p:cNvPr id="106" name="TextBox 105">
                <a:extLst>
                  <a:ext uri="{FF2B5EF4-FFF2-40B4-BE49-F238E27FC236}">
                    <a16:creationId xmlns:a16="http://schemas.microsoft.com/office/drawing/2014/main" id="{49B6ADE4-3F98-D548-B13C-FDE1FAF4BF19}"/>
                  </a:ext>
                </a:extLst>
              </p:cNvPr>
              <p:cNvSpPr txBox="1"/>
              <p:nvPr/>
            </p:nvSpPr>
            <p:spPr>
              <a:xfrm>
                <a:off x="4789682" y="6222105"/>
                <a:ext cx="546945" cy="246221"/>
              </a:xfrm>
              <a:prstGeom prst="rect">
                <a:avLst/>
              </a:prstGeom>
              <a:noFill/>
            </p:spPr>
            <p:txBody>
              <a:bodyPr wrap="none" rtlCol="0">
                <a:spAutoFit/>
              </a:bodyPr>
              <a:lstStyle/>
              <a:p>
                <a:r>
                  <a:rPr lang="en-GB" sz="1000" dirty="0">
                    <a:solidFill>
                      <a:srgbClr val="16496B"/>
                    </a:solidFill>
                    <a:latin typeface="Arial" panose="020B0604020202020204" pitchFamily="34" charset="0"/>
                    <a:ea typeface="Helvetica 55 Roman" panose="02000503000000020004" pitchFamily="2" charset="0"/>
                    <a:cs typeface="Arial" panose="020B0604020202020204" pitchFamily="34" charset="0"/>
                  </a:rPr>
                  <a:t>Partial</a:t>
                </a:r>
              </a:p>
            </p:txBody>
          </p:sp>
        </p:grpSp>
      </p:grpSp>
      <p:grpSp>
        <p:nvGrpSpPr>
          <p:cNvPr id="48" name="Group 47">
            <a:extLst>
              <a:ext uri="{FF2B5EF4-FFF2-40B4-BE49-F238E27FC236}">
                <a16:creationId xmlns:a16="http://schemas.microsoft.com/office/drawing/2014/main" id="{AD84CC85-9282-FA4C-A1A9-4CDF5B507071}"/>
              </a:ext>
            </a:extLst>
          </p:cNvPr>
          <p:cNvGrpSpPr/>
          <p:nvPr/>
        </p:nvGrpSpPr>
        <p:grpSpPr>
          <a:xfrm>
            <a:off x="223553" y="2011872"/>
            <a:ext cx="2447031" cy="4367097"/>
            <a:chOff x="465561" y="2150301"/>
            <a:chExt cx="2215562" cy="4367097"/>
          </a:xfrm>
        </p:grpSpPr>
        <p:sp>
          <p:nvSpPr>
            <p:cNvPr id="49" name="Oval 48">
              <a:extLst>
                <a:ext uri="{FF2B5EF4-FFF2-40B4-BE49-F238E27FC236}">
                  <a16:creationId xmlns:a16="http://schemas.microsoft.com/office/drawing/2014/main" id="{A8BCA5DA-EE11-0C49-9E83-34996F2AD098}"/>
                </a:ext>
              </a:extLst>
            </p:cNvPr>
            <p:cNvSpPr/>
            <p:nvPr/>
          </p:nvSpPr>
          <p:spPr>
            <a:xfrm>
              <a:off x="513489" y="4639739"/>
              <a:ext cx="1644979" cy="1626797"/>
            </a:xfrm>
            <a:prstGeom prst="ellipse">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Aft>
                  <a:spcPts val="500"/>
                </a:spcAft>
              </a:pPr>
              <a:r>
                <a:rPr lang="en-GB" sz="1400" b="1" dirty="0">
                  <a:latin typeface="Arial" panose="020B0604020202020204" pitchFamily="34" charset="0"/>
                  <a:ea typeface="HELVETICA 55 ROMAN" panose="02000503000000020004" pitchFamily="2" charset="0"/>
                  <a:cs typeface="Arial" panose="020B0604020202020204" pitchFamily="34" charset="0"/>
                </a:rPr>
                <a:t>Multilateral providers</a:t>
              </a:r>
            </a:p>
            <a:p>
              <a:pPr algn="ctr"/>
              <a:r>
                <a:rPr lang="en-GB" sz="900" dirty="0">
                  <a:latin typeface="Arial" panose="020B0604020202020204" pitchFamily="34" charset="0"/>
                  <a:ea typeface="Helvetica 55 Roman" panose="02000503000000020004" pitchFamily="2" charset="0"/>
                  <a:cs typeface="Arial" panose="020B0604020202020204" pitchFamily="34" charset="0"/>
                </a:rPr>
                <a:t>(MDBs and other IFIs, UN agencies, other multilateral organisations</a:t>
              </a:r>
              <a:r>
                <a:rPr lang="en-GB" sz="800" dirty="0">
                  <a:latin typeface="Arial" panose="020B0604020202020204" pitchFamily="34" charset="0"/>
                  <a:ea typeface="Helvetica 55 Roman" panose="02000503000000020004" pitchFamily="2" charset="0"/>
                  <a:cs typeface="Arial" panose="020B0604020202020204" pitchFamily="34" charset="0"/>
                </a:rPr>
                <a:t>)</a:t>
              </a:r>
            </a:p>
          </p:txBody>
        </p:sp>
        <p:sp>
          <p:nvSpPr>
            <p:cNvPr id="50" name="Oval 49">
              <a:extLst>
                <a:ext uri="{FF2B5EF4-FFF2-40B4-BE49-F238E27FC236}">
                  <a16:creationId xmlns:a16="http://schemas.microsoft.com/office/drawing/2014/main" id="{E0AE42E0-EA3E-9049-8AA1-240AB28AF6C3}"/>
                </a:ext>
              </a:extLst>
            </p:cNvPr>
            <p:cNvSpPr/>
            <p:nvPr/>
          </p:nvSpPr>
          <p:spPr>
            <a:xfrm>
              <a:off x="513802" y="2817355"/>
              <a:ext cx="1590781" cy="1591545"/>
            </a:xfrm>
            <a:prstGeom prst="ellipse">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Aft>
                  <a:spcPts val="500"/>
                </a:spcAft>
              </a:pPr>
              <a:r>
                <a:rPr lang="en-GB" sz="1400" b="1" dirty="0">
                  <a:latin typeface="Arial" panose="020B0604020202020204" pitchFamily="34" charset="0"/>
                  <a:ea typeface="HELVETICA 55 ROMAN" panose="02000503000000020004" pitchFamily="2" charset="0"/>
                  <a:cs typeface="Arial" panose="020B0604020202020204" pitchFamily="34" charset="0"/>
                </a:rPr>
                <a:t>Bilateral providers</a:t>
              </a:r>
            </a:p>
            <a:p>
              <a:pPr algn="ctr"/>
              <a:r>
                <a:rPr lang="en-GB" sz="1000" dirty="0">
                  <a:latin typeface="Arial" panose="020B0604020202020204" pitchFamily="34" charset="0"/>
                  <a:ea typeface="Helvetica 55 Roman" panose="02000503000000020004" pitchFamily="2" charset="0"/>
                  <a:cs typeface="Arial" panose="020B0604020202020204" pitchFamily="34" charset="0"/>
                </a:rPr>
                <a:t>(traditional and Southern providers)</a:t>
              </a:r>
            </a:p>
          </p:txBody>
        </p:sp>
        <p:sp>
          <p:nvSpPr>
            <p:cNvPr id="51" name="TextBox 50">
              <a:extLst>
                <a:ext uri="{FF2B5EF4-FFF2-40B4-BE49-F238E27FC236}">
                  <a16:creationId xmlns:a16="http://schemas.microsoft.com/office/drawing/2014/main" id="{09E749B6-4BF1-B244-9BC4-3DB68FE74859}"/>
                </a:ext>
              </a:extLst>
            </p:cNvPr>
            <p:cNvSpPr txBox="1"/>
            <p:nvPr/>
          </p:nvSpPr>
          <p:spPr>
            <a:xfrm>
              <a:off x="465561" y="2150301"/>
              <a:ext cx="2013790" cy="298800"/>
            </a:xfrm>
            <a:prstGeom prst="rect">
              <a:avLst/>
            </a:prstGeom>
            <a:noFill/>
          </p:spPr>
          <p:txBody>
            <a:bodyPr wrap="square" rtlCol="0">
              <a:spAutoFit/>
            </a:bodyPr>
            <a:lstStyle/>
            <a:p>
              <a:pPr algn="ctr"/>
              <a:r>
                <a:rPr lang="en-GB" sz="1350" b="1" dirty="0">
                  <a:solidFill>
                    <a:srgbClr val="16496B"/>
                  </a:solidFill>
                  <a:latin typeface="Arial" panose="020B0604020202020204" pitchFamily="34" charset="0"/>
                  <a:ea typeface="HELVETICA 75" panose="02000503000000020004" pitchFamily="2" charset="0"/>
                  <a:cs typeface="Arial" panose="020B0604020202020204" pitchFamily="34" charset="0"/>
                </a:rPr>
                <a:t>TOSSD reporters</a:t>
              </a:r>
            </a:p>
          </p:txBody>
        </p:sp>
        <p:sp>
          <p:nvSpPr>
            <p:cNvPr id="52" name="Right Brace 51">
              <a:extLst>
                <a:ext uri="{FF2B5EF4-FFF2-40B4-BE49-F238E27FC236}">
                  <a16:creationId xmlns:a16="http://schemas.microsoft.com/office/drawing/2014/main" id="{EB91BF56-91A3-2F46-8D41-ACE138B572A2}"/>
                </a:ext>
              </a:extLst>
            </p:cNvPr>
            <p:cNvSpPr/>
            <p:nvPr/>
          </p:nvSpPr>
          <p:spPr>
            <a:xfrm>
              <a:off x="2173134" y="2640400"/>
              <a:ext cx="507989" cy="3876998"/>
            </a:xfrm>
            <a:prstGeom prst="rightBrace">
              <a:avLst>
                <a:gd name="adj1" fmla="val 0"/>
                <a:gd name="adj2" fmla="val 38265"/>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160D7E2E-0A6B-4E2B-97A2-4C57EE7B29A2}"/>
              </a:ext>
            </a:extLst>
          </p:cNvPr>
          <p:cNvGrpSpPr/>
          <p:nvPr/>
        </p:nvGrpSpPr>
        <p:grpSpPr>
          <a:xfrm>
            <a:off x="9584385" y="2012226"/>
            <a:ext cx="2351653" cy="3938407"/>
            <a:chOff x="9584385" y="2012226"/>
            <a:chExt cx="2351653" cy="3938407"/>
          </a:xfrm>
        </p:grpSpPr>
        <p:grpSp>
          <p:nvGrpSpPr>
            <p:cNvPr id="46" name="Group 45">
              <a:extLst>
                <a:ext uri="{FF2B5EF4-FFF2-40B4-BE49-F238E27FC236}">
                  <a16:creationId xmlns:a16="http://schemas.microsoft.com/office/drawing/2014/main" id="{1D5591B8-172D-B544-9544-874BD11A73CB}"/>
                </a:ext>
              </a:extLst>
            </p:cNvPr>
            <p:cNvGrpSpPr/>
            <p:nvPr/>
          </p:nvGrpSpPr>
          <p:grpSpPr>
            <a:xfrm>
              <a:off x="9584385" y="2012226"/>
              <a:ext cx="2351653" cy="3585127"/>
              <a:chOff x="9594924" y="2150655"/>
              <a:chExt cx="2351653" cy="3585127"/>
            </a:xfrm>
          </p:grpSpPr>
          <p:sp>
            <p:nvSpPr>
              <p:cNvPr id="107" name="TextBox 106">
                <a:extLst>
                  <a:ext uri="{FF2B5EF4-FFF2-40B4-BE49-F238E27FC236}">
                    <a16:creationId xmlns:a16="http://schemas.microsoft.com/office/drawing/2014/main" id="{6F4E8B66-D0B2-5C40-B089-4AE39AC58C10}"/>
                  </a:ext>
                </a:extLst>
              </p:cNvPr>
              <p:cNvSpPr txBox="1"/>
              <p:nvPr/>
            </p:nvSpPr>
            <p:spPr>
              <a:xfrm>
                <a:off x="9594924" y="2150655"/>
                <a:ext cx="2351653" cy="299728"/>
              </a:xfrm>
              <a:prstGeom prst="rect">
                <a:avLst/>
              </a:prstGeom>
              <a:noFill/>
            </p:spPr>
            <p:txBody>
              <a:bodyPr wrap="square" rtlCol="0">
                <a:spAutoFit/>
              </a:bodyPr>
              <a:lstStyle/>
              <a:p>
                <a:pPr algn="ctr"/>
                <a:r>
                  <a:rPr lang="en-GB" sz="1350" b="1" dirty="0">
                    <a:solidFill>
                      <a:srgbClr val="16496B"/>
                    </a:solidFill>
                    <a:latin typeface="Arial" panose="020B0604020202020204" pitchFamily="34" charset="0"/>
                    <a:ea typeface="HELVETICA 75" panose="02000503000000020004" pitchFamily="2" charset="0"/>
                    <a:cs typeface="Arial" panose="020B0604020202020204" pitchFamily="34" charset="0"/>
                  </a:rPr>
                  <a:t>TOSSD framework</a:t>
                </a:r>
              </a:p>
            </p:txBody>
          </p:sp>
          <p:sp>
            <p:nvSpPr>
              <p:cNvPr id="108" name="Rectangle 107">
                <a:extLst>
                  <a:ext uri="{FF2B5EF4-FFF2-40B4-BE49-F238E27FC236}">
                    <a16:creationId xmlns:a16="http://schemas.microsoft.com/office/drawing/2014/main" id="{5884D0A0-C4EF-FF4E-93FF-2BB22B20AA6E}"/>
                  </a:ext>
                </a:extLst>
              </p:cNvPr>
              <p:cNvSpPr>
                <a:spLocks/>
              </p:cNvSpPr>
              <p:nvPr/>
            </p:nvSpPr>
            <p:spPr>
              <a:xfrm>
                <a:off x="9720224" y="2744618"/>
                <a:ext cx="1331221" cy="1441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latin typeface="Arial" panose="020B0604020202020204" pitchFamily="34" charset="0"/>
                    <a:ea typeface="HELVETICA 55 ROMAN" panose="02000503000000020004" pitchFamily="2" charset="0"/>
                    <a:cs typeface="Arial" panose="020B0604020202020204" pitchFamily="34" charset="0"/>
                  </a:rPr>
                  <a:t>Pillar I</a:t>
                </a:r>
              </a:p>
              <a:p>
                <a:pPr algn="ctr"/>
                <a:r>
                  <a:rPr lang="en-GB" sz="900" dirty="0">
                    <a:solidFill>
                      <a:schemeClr val="bg1"/>
                    </a:solidFill>
                    <a:latin typeface="Arial" panose="020B0604020202020204" pitchFamily="34" charset="0"/>
                    <a:ea typeface="Helvetica 55 Roman" panose="02000503000000020004" pitchFamily="2" charset="0"/>
                    <a:cs typeface="Arial" panose="020B0604020202020204" pitchFamily="34" charset="0"/>
                  </a:rPr>
                  <a:t>Cross-border flows to TOSSD recipient countries</a:t>
                </a:r>
              </a:p>
            </p:txBody>
          </p:sp>
          <p:sp>
            <p:nvSpPr>
              <p:cNvPr id="109" name="Rectangle 108">
                <a:extLst>
                  <a:ext uri="{FF2B5EF4-FFF2-40B4-BE49-F238E27FC236}">
                    <a16:creationId xmlns:a16="http://schemas.microsoft.com/office/drawing/2014/main" id="{F87F0CDA-AA68-1F4E-B54D-DAE9F2E4140D}"/>
                  </a:ext>
                </a:extLst>
              </p:cNvPr>
              <p:cNvSpPr>
                <a:spLocks/>
              </p:cNvSpPr>
              <p:nvPr/>
            </p:nvSpPr>
            <p:spPr>
              <a:xfrm>
                <a:off x="11070342" y="2744617"/>
                <a:ext cx="729570" cy="2870333"/>
              </a:xfrm>
              <a:prstGeom prst="rect">
                <a:avLst/>
              </a:prstGeom>
              <a:gradFill flip="none" rotWithShape="1">
                <a:gsLst>
                  <a:gs pos="0">
                    <a:srgbClr val="4472C4"/>
                  </a:gs>
                  <a:gs pos="0">
                    <a:schemeClr val="accent1">
                      <a:lumMod val="45000"/>
                      <a:lumOff val="55000"/>
                    </a:schemeClr>
                  </a:gs>
                  <a:gs pos="0">
                    <a:srgbClr val="0070C0"/>
                  </a:gs>
                  <a:gs pos="100000">
                    <a:srgbClr val="00B05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Arial" panose="020B0604020202020204" pitchFamily="34" charset="0"/>
                    <a:ea typeface="Helvetica 55 Roman" panose="02000503000000020004" pitchFamily="2" charset="0"/>
                    <a:cs typeface="Arial" panose="020B0604020202020204" pitchFamily="34" charset="0"/>
                  </a:rPr>
                  <a:t>Private Finance Mobilised</a:t>
                </a:r>
              </a:p>
            </p:txBody>
          </p:sp>
          <p:sp>
            <p:nvSpPr>
              <p:cNvPr id="110" name="TextBox 109">
                <a:extLst>
                  <a:ext uri="{FF2B5EF4-FFF2-40B4-BE49-F238E27FC236}">
                    <a16:creationId xmlns:a16="http://schemas.microsoft.com/office/drawing/2014/main" id="{0B753A04-153D-A94A-B703-8D2ED23D7B25}"/>
                  </a:ext>
                </a:extLst>
              </p:cNvPr>
              <p:cNvSpPr txBox="1"/>
              <p:nvPr/>
            </p:nvSpPr>
            <p:spPr>
              <a:xfrm>
                <a:off x="10510255" y="5283721"/>
                <a:ext cx="444356"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Pillar I</a:t>
                </a:r>
              </a:p>
            </p:txBody>
          </p:sp>
          <p:sp>
            <p:nvSpPr>
              <p:cNvPr id="111" name="Rectangle 110">
                <a:extLst>
                  <a:ext uri="{FF2B5EF4-FFF2-40B4-BE49-F238E27FC236}">
                    <a16:creationId xmlns:a16="http://schemas.microsoft.com/office/drawing/2014/main" id="{CB01FB27-1C5A-B244-8EC7-DEA4BDC55ADD}"/>
                  </a:ext>
                </a:extLst>
              </p:cNvPr>
              <p:cNvSpPr>
                <a:spLocks/>
              </p:cNvSpPr>
              <p:nvPr/>
            </p:nvSpPr>
            <p:spPr>
              <a:xfrm>
                <a:off x="9720224" y="4186555"/>
                <a:ext cx="1332994" cy="14283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latin typeface="Arial" panose="020B0604020202020204" pitchFamily="34" charset="0"/>
                    <a:ea typeface="HELVETICA 55 ROMAN" panose="02000503000000020004" pitchFamily="2" charset="0"/>
                    <a:cs typeface="Arial" panose="020B0604020202020204" pitchFamily="34" charset="0"/>
                  </a:rPr>
                  <a:t>Pillar II</a:t>
                </a:r>
              </a:p>
              <a:p>
                <a:pPr algn="ctr"/>
                <a:r>
                  <a:rPr lang="en-GB" sz="900" dirty="0">
                    <a:solidFill>
                      <a:schemeClr val="bg1"/>
                    </a:solidFill>
                    <a:latin typeface="Arial" panose="020B0604020202020204" pitchFamily="34" charset="0"/>
                    <a:ea typeface="Helvetica 55 Roman" panose="02000503000000020004" pitchFamily="2" charset="0"/>
                    <a:cs typeface="Arial" panose="020B0604020202020204" pitchFamily="34" charset="0"/>
                  </a:rPr>
                  <a:t>Global and regional expenditures</a:t>
                </a:r>
              </a:p>
              <a:p>
                <a:pPr algn="ctr"/>
                <a:endParaRPr lang="en-GB" sz="1050" dirty="0">
                  <a:solidFill>
                    <a:schemeClr val="bg1"/>
                  </a:solidFill>
                  <a:latin typeface="Arial" panose="020B0604020202020204" pitchFamily="34" charset="0"/>
                  <a:ea typeface="Helvetica 55 Roman" panose="02000503000000020004" pitchFamily="2" charset="0"/>
                  <a:cs typeface="Arial" panose="020B0604020202020204" pitchFamily="34" charset="0"/>
                </a:endParaRPr>
              </a:p>
            </p:txBody>
          </p:sp>
          <p:sp>
            <p:nvSpPr>
              <p:cNvPr id="112" name="Rectangle 111">
                <a:extLst>
                  <a:ext uri="{FF2B5EF4-FFF2-40B4-BE49-F238E27FC236}">
                    <a16:creationId xmlns:a16="http://schemas.microsoft.com/office/drawing/2014/main" id="{EE5E456D-A049-E44D-A664-744A09A06864}"/>
                  </a:ext>
                </a:extLst>
              </p:cNvPr>
              <p:cNvSpPr/>
              <p:nvPr/>
            </p:nvSpPr>
            <p:spPr>
              <a:xfrm>
                <a:off x="9594924" y="2640401"/>
                <a:ext cx="2325531" cy="3095381"/>
              </a:xfrm>
              <a:prstGeom prst="rect">
                <a:avLst/>
              </a:prstGeom>
              <a:noFill/>
              <a:ln w="12700">
                <a:solidFill>
                  <a:srgbClr val="51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grpSp>
        <p:sp>
          <p:nvSpPr>
            <p:cNvPr id="56" name="TextBox 55">
              <a:extLst>
                <a:ext uri="{FF2B5EF4-FFF2-40B4-BE49-F238E27FC236}">
                  <a16:creationId xmlns:a16="http://schemas.microsoft.com/office/drawing/2014/main" id="{6397FA90-F14A-4D66-96F1-A72AB1FEAA84}"/>
                </a:ext>
              </a:extLst>
            </p:cNvPr>
            <p:cNvSpPr txBox="1"/>
            <p:nvPr/>
          </p:nvSpPr>
          <p:spPr>
            <a:xfrm>
              <a:off x="9584385" y="5673634"/>
              <a:ext cx="2350224" cy="276999"/>
            </a:xfrm>
            <a:prstGeom prst="rect">
              <a:avLst/>
            </a:prstGeom>
            <a:noFill/>
          </p:spPr>
          <p:txBody>
            <a:bodyPr wrap="square">
              <a:spAutoFit/>
            </a:bodyPr>
            <a:lstStyle/>
            <a:p>
              <a:pPr algn="ctr"/>
              <a:r>
                <a:rPr lang="en-US" sz="1200" b="1" dirty="0">
                  <a:solidFill>
                    <a:srgbClr val="16496B"/>
                  </a:solidFill>
                  <a:latin typeface="Arial" panose="020B0604020202020204" pitchFamily="34" charset="0"/>
                  <a:ea typeface="Helvetica 55 Roman" panose="02000503000000020004" pitchFamily="2" charset="0"/>
                  <a:cs typeface="Arial" panose="020B0604020202020204" pitchFamily="34" charset="0"/>
                  <a:hlinkClick r:id="rId4"/>
                </a:rPr>
                <a:t>https://tossd.online</a:t>
              </a:r>
              <a:endParaRPr lang="en-GB" sz="1200" dirty="0"/>
            </a:p>
          </p:txBody>
        </p:sp>
      </p:grpSp>
    </p:spTree>
    <p:custDataLst>
      <p:tags r:id="rId1"/>
    </p:custDataLst>
    <p:extLst>
      <p:ext uri="{BB962C8B-B14F-4D97-AF65-F5344CB8AC3E}">
        <p14:creationId xmlns:p14="http://schemas.microsoft.com/office/powerpoint/2010/main" val="2536567401"/>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3186BE-A697-F74E-8AB5-0E00A1B90B8E}"/>
              </a:ext>
            </a:extLst>
          </p:cNvPr>
          <p:cNvSpPr>
            <a:spLocks noGrp="1"/>
          </p:cNvSpPr>
          <p:nvPr>
            <p:ph type="body" sz="quarter" idx="10"/>
          </p:nvPr>
        </p:nvSpPr>
        <p:spPr>
          <a:xfrm>
            <a:off x="374212" y="682625"/>
            <a:ext cx="9857609" cy="447675"/>
          </a:xfrm>
        </p:spPr>
        <p:txBody>
          <a:bodyPr>
            <a:normAutofit fontScale="85000" lnSpcReduction="20000"/>
          </a:bodyPr>
          <a:lstStyle/>
          <a:p>
            <a:r>
              <a:rPr lang="en-US" dirty="0"/>
              <a:t>Key milestones</a:t>
            </a:r>
          </a:p>
        </p:txBody>
      </p:sp>
      <p:sp>
        <p:nvSpPr>
          <p:cNvPr id="17" name="TextBox 16">
            <a:extLst>
              <a:ext uri="{FF2B5EF4-FFF2-40B4-BE49-F238E27FC236}">
                <a16:creationId xmlns:a16="http://schemas.microsoft.com/office/drawing/2014/main" id="{5944D740-9B8D-A945-B4EC-A5ADABAC98A1}"/>
              </a:ext>
            </a:extLst>
          </p:cNvPr>
          <p:cNvSpPr txBox="1"/>
          <p:nvPr/>
        </p:nvSpPr>
        <p:spPr>
          <a:xfrm>
            <a:off x="374212" y="181862"/>
            <a:ext cx="6211833" cy="369332"/>
          </a:xfrm>
          <a:prstGeom prst="rect">
            <a:avLst/>
          </a:prstGeom>
          <a:noFill/>
        </p:spPr>
        <p:txBody>
          <a:bodyPr wrap="square" rtlCol="0">
            <a:spAutoFit/>
          </a:bodyPr>
          <a:lstStyle/>
          <a:p>
            <a:r>
              <a:rPr lang="en-GB" b="1" dirty="0">
                <a:solidFill>
                  <a:srgbClr val="F2682D"/>
                </a:solidFill>
                <a:latin typeface="Arial" panose="020B0604020202020204" pitchFamily="34" charset="0"/>
                <a:ea typeface="HELVETICA 75" panose="02000503000000020004" pitchFamily="2" charset="0"/>
                <a:cs typeface="Arial" panose="020B0604020202020204" pitchFamily="34" charset="0"/>
              </a:rPr>
              <a:t>History of the TOSSD framework</a:t>
            </a:r>
          </a:p>
        </p:txBody>
      </p:sp>
      <p:sp>
        <p:nvSpPr>
          <p:cNvPr id="46" name="Text Placeholder 2">
            <a:extLst>
              <a:ext uri="{FF2B5EF4-FFF2-40B4-BE49-F238E27FC236}">
                <a16:creationId xmlns:a16="http://schemas.microsoft.com/office/drawing/2014/main" id="{3A206B2B-B06A-AE47-9928-157A62C8B634}"/>
              </a:ext>
            </a:extLst>
          </p:cNvPr>
          <p:cNvSpPr txBox="1">
            <a:spLocks/>
          </p:cNvSpPr>
          <p:nvPr/>
        </p:nvSpPr>
        <p:spPr>
          <a:xfrm>
            <a:off x="1359389" y="2255696"/>
            <a:ext cx="2024708" cy="1200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2017</a:t>
            </a:r>
            <a:b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b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The International TOSSD Task Force </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is established.</a:t>
            </a:r>
          </a:p>
        </p:txBody>
      </p:sp>
      <p:sp>
        <p:nvSpPr>
          <p:cNvPr id="48" name="Text Placeholder 2">
            <a:extLst>
              <a:ext uri="{FF2B5EF4-FFF2-40B4-BE49-F238E27FC236}">
                <a16:creationId xmlns:a16="http://schemas.microsoft.com/office/drawing/2014/main" id="{05B00814-E3D0-EA4D-B4FD-227E7C1734E2}"/>
              </a:ext>
            </a:extLst>
          </p:cNvPr>
          <p:cNvSpPr txBox="1">
            <a:spLocks/>
          </p:cNvSpPr>
          <p:nvPr/>
        </p:nvSpPr>
        <p:spPr>
          <a:xfrm>
            <a:off x="3112592" y="3906326"/>
            <a:ext cx="2081974" cy="2060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2019</a:t>
            </a:r>
            <a:b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b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First recognition of TOSSD in the G7 </a:t>
            </a:r>
          </a:p>
          <a:p>
            <a:pPr marL="0" indent="0">
              <a:lnSpc>
                <a:spcPct val="110000"/>
              </a:lnSpc>
              <a:buNone/>
            </a:pP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A first version of the TOSSD methodology </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is released. </a:t>
            </a:r>
          </a:p>
        </p:txBody>
      </p:sp>
      <p:cxnSp>
        <p:nvCxnSpPr>
          <p:cNvPr id="53" name="Straight Connector 52">
            <a:extLst>
              <a:ext uri="{FF2B5EF4-FFF2-40B4-BE49-F238E27FC236}">
                <a16:creationId xmlns:a16="http://schemas.microsoft.com/office/drawing/2014/main" id="{08A9A5CE-C64D-6148-8314-C4E3624A8CD0}"/>
              </a:ext>
            </a:extLst>
          </p:cNvPr>
          <p:cNvCxnSpPr>
            <a:cxnSpLocks/>
            <a:stCxn id="56" idx="2"/>
          </p:cNvCxnSpPr>
          <p:nvPr/>
        </p:nvCxnSpPr>
        <p:spPr>
          <a:xfrm flipV="1">
            <a:off x="494393" y="3563406"/>
            <a:ext cx="11494407" cy="8913"/>
          </a:xfrm>
          <a:prstGeom prst="line">
            <a:avLst/>
          </a:prstGeom>
          <a:ln w="38100">
            <a:solidFill>
              <a:srgbClr val="16496B"/>
            </a:solidFill>
            <a:tailEnd type="triangle"/>
          </a:ln>
        </p:spPr>
        <p:style>
          <a:lnRef idx="1">
            <a:schemeClr val="accent1"/>
          </a:lnRef>
          <a:fillRef idx="0">
            <a:schemeClr val="accent1"/>
          </a:fillRef>
          <a:effectRef idx="0">
            <a:schemeClr val="accent1"/>
          </a:effectRef>
          <a:fontRef idx="minor">
            <a:schemeClr val="tx1"/>
          </a:fontRef>
        </p:style>
      </p:cxnSp>
      <p:sp>
        <p:nvSpPr>
          <p:cNvPr id="55" name="Text Placeholder 2">
            <a:extLst>
              <a:ext uri="{FF2B5EF4-FFF2-40B4-BE49-F238E27FC236}">
                <a16:creationId xmlns:a16="http://schemas.microsoft.com/office/drawing/2014/main" id="{F122BBA3-CBAE-BC45-93CF-2D52F6853FBB}"/>
              </a:ext>
            </a:extLst>
          </p:cNvPr>
          <p:cNvSpPr txBox="1">
            <a:spLocks/>
          </p:cNvSpPr>
          <p:nvPr/>
        </p:nvSpPr>
        <p:spPr>
          <a:xfrm>
            <a:off x="87470" y="3887344"/>
            <a:ext cx="2157889" cy="1543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2015</a:t>
            </a:r>
            <a:b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b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A key </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political anchorage for TOSSD: the </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Addis Ababa Action Agenda in July 2015.</a:t>
            </a:r>
          </a:p>
        </p:txBody>
      </p:sp>
      <p:sp>
        <p:nvSpPr>
          <p:cNvPr id="56" name="Oval 55">
            <a:extLst>
              <a:ext uri="{FF2B5EF4-FFF2-40B4-BE49-F238E27FC236}">
                <a16:creationId xmlns:a16="http://schemas.microsoft.com/office/drawing/2014/main" id="{628BE9C4-BCB5-9544-9C1B-771AB51B6CA8}"/>
              </a:ext>
            </a:extLst>
          </p:cNvPr>
          <p:cNvSpPr/>
          <p:nvPr/>
        </p:nvSpPr>
        <p:spPr>
          <a:xfrm>
            <a:off x="494393" y="3413199"/>
            <a:ext cx="318240" cy="318240"/>
          </a:xfrm>
          <a:prstGeom prst="ellipse">
            <a:avLst/>
          </a:prstGeom>
          <a:solidFill>
            <a:schemeClr val="bg1"/>
          </a:solidFill>
          <a:ln w="50800">
            <a:solidFill>
              <a:srgbClr val="E92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036CCFA-FAA2-0E46-932D-A64AE604C1B2}"/>
              </a:ext>
            </a:extLst>
          </p:cNvPr>
          <p:cNvSpPr/>
          <p:nvPr/>
        </p:nvSpPr>
        <p:spPr>
          <a:xfrm>
            <a:off x="5569359" y="3445897"/>
            <a:ext cx="318240" cy="303618"/>
          </a:xfrm>
          <a:prstGeom prst="ellipse">
            <a:avLst/>
          </a:prstGeom>
          <a:solidFill>
            <a:schemeClr val="bg1"/>
          </a:solidFill>
          <a:ln w="50800">
            <a:solidFill>
              <a:srgbClr val="06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F1D525E-9793-5843-9E8F-AD62DA3A126C}"/>
              </a:ext>
            </a:extLst>
          </p:cNvPr>
          <p:cNvSpPr/>
          <p:nvPr/>
        </p:nvSpPr>
        <p:spPr>
          <a:xfrm>
            <a:off x="3772745" y="3389664"/>
            <a:ext cx="318240" cy="318240"/>
          </a:xfrm>
          <a:prstGeom prst="ellipse">
            <a:avLst/>
          </a:prstGeom>
          <a:solidFill>
            <a:schemeClr val="bg1"/>
          </a:solidFill>
          <a:ln w="50800">
            <a:solidFill>
              <a:srgbClr val="5FB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38C7B93-5FAB-D544-93C3-6823AB645927}"/>
              </a:ext>
            </a:extLst>
          </p:cNvPr>
          <p:cNvSpPr/>
          <p:nvPr/>
        </p:nvSpPr>
        <p:spPr>
          <a:xfrm>
            <a:off x="1976131" y="3436735"/>
            <a:ext cx="318240" cy="318240"/>
          </a:xfrm>
          <a:prstGeom prst="ellipse">
            <a:avLst/>
          </a:prstGeom>
          <a:solidFill>
            <a:schemeClr val="bg1"/>
          </a:solidFill>
          <a:ln w="50800">
            <a:solidFill>
              <a:srgbClr val="FCB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8721C847-C9C7-2644-AD56-4B1DEC4BCE7A}"/>
              </a:ext>
            </a:extLst>
          </p:cNvPr>
          <p:cNvSpPr txBox="1">
            <a:spLocks/>
          </p:cNvSpPr>
          <p:nvPr/>
        </p:nvSpPr>
        <p:spPr>
          <a:xfrm>
            <a:off x="4743046" y="1858964"/>
            <a:ext cx="2886801" cy="15636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2020</a:t>
            </a:r>
            <a:b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b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TOSSD is referenced in the G20 FSD framework.</a:t>
            </a:r>
          </a:p>
          <a:p>
            <a:pPr marL="0" indent="0">
              <a:lnSpc>
                <a:spcPct val="110000"/>
              </a:lnSpc>
              <a:buNone/>
            </a:pP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The first TOSSD regular data collection </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is</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 </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carried out. </a:t>
            </a:r>
          </a:p>
          <a:p>
            <a:pPr marL="0" indent="0">
              <a:lnSpc>
                <a:spcPct val="110000"/>
              </a:lnSpc>
              <a:buNone/>
            </a:pPr>
            <a:endPar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endParaRPr>
          </a:p>
        </p:txBody>
      </p:sp>
      <p:sp>
        <p:nvSpPr>
          <p:cNvPr id="16" name="Oval 15">
            <a:extLst>
              <a:ext uri="{FF2B5EF4-FFF2-40B4-BE49-F238E27FC236}">
                <a16:creationId xmlns:a16="http://schemas.microsoft.com/office/drawing/2014/main" id="{5036CCFA-FAA2-0E46-932D-A64AE604C1B2}"/>
              </a:ext>
            </a:extLst>
          </p:cNvPr>
          <p:cNvSpPr/>
          <p:nvPr/>
        </p:nvSpPr>
        <p:spPr>
          <a:xfrm>
            <a:off x="7238923" y="3424875"/>
            <a:ext cx="318240" cy="318240"/>
          </a:xfrm>
          <a:prstGeom prst="ellipse">
            <a:avLst/>
          </a:prstGeom>
          <a:solidFill>
            <a:schemeClr val="bg1"/>
          </a:solidFill>
          <a:ln w="50800">
            <a:solidFill>
              <a:srgbClr val="F16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F23"/>
              </a:solidFill>
            </a:endParaRPr>
          </a:p>
        </p:txBody>
      </p:sp>
      <p:sp>
        <p:nvSpPr>
          <p:cNvPr id="19" name="Text Placeholder 2">
            <a:extLst>
              <a:ext uri="{FF2B5EF4-FFF2-40B4-BE49-F238E27FC236}">
                <a16:creationId xmlns:a16="http://schemas.microsoft.com/office/drawing/2014/main" id="{8721C847-C9C7-2644-AD56-4B1DEC4BCE7A}"/>
              </a:ext>
            </a:extLst>
          </p:cNvPr>
          <p:cNvSpPr txBox="1">
            <a:spLocks/>
          </p:cNvSpPr>
          <p:nvPr/>
        </p:nvSpPr>
        <p:spPr>
          <a:xfrm>
            <a:off x="6735240" y="3887343"/>
            <a:ext cx="2398928" cy="22817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2021</a:t>
            </a:r>
            <a:b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b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The </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tossd.org website and data visualisation tool (</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hlinkClick r:id="rId3"/>
              </a:rPr>
              <a:t>https://tossd.online</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 are launched.</a:t>
            </a:r>
          </a:p>
          <a:p>
            <a:pPr marL="0" indent="0">
              <a:lnSpc>
                <a:spcPct val="110000"/>
              </a:lnSpc>
              <a:buNone/>
            </a:pP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The first TOSSD dataset </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on 2019 activities is released.</a:t>
            </a:r>
          </a:p>
        </p:txBody>
      </p:sp>
      <p:sp>
        <p:nvSpPr>
          <p:cNvPr id="15" name="Text Placeholder 2">
            <a:extLst>
              <a:ext uri="{FF2B5EF4-FFF2-40B4-BE49-F238E27FC236}">
                <a16:creationId xmlns:a16="http://schemas.microsoft.com/office/drawing/2014/main" id="{8721C847-C9C7-2644-AD56-4B1DEC4BCE7A}"/>
              </a:ext>
            </a:extLst>
          </p:cNvPr>
          <p:cNvSpPr txBox="1">
            <a:spLocks/>
          </p:cNvSpPr>
          <p:nvPr/>
        </p:nvSpPr>
        <p:spPr>
          <a:xfrm>
            <a:off x="8111061" y="1371738"/>
            <a:ext cx="2485431" cy="2050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2022</a:t>
            </a:r>
            <a:b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b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TOSSD becomes a data source for the new version of SDG indicator 17.3.1.</a:t>
            </a:r>
          </a:p>
          <a:p>
            <a:pPr marL="0" indent="0">
              <a:lnSpc>
                <a:spcPct val="110000"/>
              </a:lnSpc>
              <a:buNone/>
            </a:pP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The </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2</a:t>
            </a:r>
            <a:r>
              <a:rPr lang="en-US" sz="1400" b="1" baseline="30000" dirty="0">
                <a:solidFill>
                  <a:srgbClr val="16496B"/>
                </a:solidFill>
                <a:latin typeface="Arial" panose="020B0604020202020204" pitchFamily="34" charset="0"/>
                <a:ea typeface="Helvetica 55 Roman" panose="02000503000000020004" pitchFamily="2" charset="0"/>
                <a:cs typeface="Arial" panose="020B0604020202020204" pitchFamily="34" charset="0"/>
              </a:rPr>
              <a:t>nd</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 TOSSD dataset </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(on 2020 activities) is released.</a:t>
            </a:r>
          </a:p>
        </p:txBody>
      </p:sp>
      <p:sp>
        <p:nvSpPr>
          <p:cNvPr id="20" name="Oval 19">
            <a:extLst>
              <a:ext uri="{FF2B5EF4-FFF2-40B4-BE49-F238E27FC236}">
                <a16:creationId xmlns:a16="http://schemas.microsoft.com/office/drawing/2014/main" id="{5036CCFA-FAA2-0E46-932D-A64AE604C1B2}"/>
              </a:ext>
            </a:extLst>
          </p:cNvPr>
          <p:cNvSpPr/>
          <p:nvPr/>
        </p:nvSpPr>
        <p:spPr>
          <a:xfrm>
            <a:off x="9035537" y="3422574"/>
            <a:ext cx="318240" cy="318240"/>
          </a:xfrm>
          <a:prstGeom prst="ellipse">
            <a:avLst/>
          </a:pr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F23"/>
              </a:solidFill>
            </a:endParaRPr>
          </a:p>
        </p:txBody>
      </p:sp>
      <p:sp>
        <p:nvSpPr>
          <p:cNvPr id="3" name="Oval 2">
            <a:extLst>
              <a:ext uri="{FF2B5EF4-FFF2-40B4-BE49-F238E27FC236}">
                <a16:creationId xmlns:a16="http://schemas.microsoft.com/office/drawing/2014/main" id="{818155B4-10B9-1813-6226-E4352915214D}"/>
              </a:ext>
            </a:extLst>
          </p:cNvPr>
          <p:cNvSpPr/>
          <p:nvPr/>
        </p:nvSpPr>
        <p:spPr>
          <a:xfrm>
            <a:off x="10767338" y="3445897"/>
            <a:ext cx="318240" cy="318240"/>
          </a:xfrm>
          <a:prstGeom prst="ellipse">
            <a:avLst/>
          </a:prstGeom>
          <a:solidFill>
            <a:schemeClr val="bg1"/>
          </a:solidFill>
          <a:ln w="50800">
            <a:solidFill>
              <a:srgbClr val="E92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BC3D8332-7CF0-1808-9B32-988E1EA07FE1}"/>
              </a:ext>
            </a:extLst>
          </p:cNvPr>
          <p:cNvSpPr txBox="1">
            <a:spLocks/>
          </p:cNvSpPr>
          <p:nvPr/>
        </p:nvSpPr>
        <p:spPr>
          <a:xfrm>
            <a:off x="9525000" y="3954589"/>
            <a:ext cx="2579530" cy="2050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2023</a:t>
            </a:r>
            <a:b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b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The </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3</a:t>
            </a:r>
            <a:r>
              <a:rPr lang="en-US" sz="1400" b="1" baseline="30000" dirty="0">
                <a:solidFill>
                  <a:srgbClr val="16496B"/>
                </a:solidFill>
                <a:latin typeface="Arial" panose="020B0604020202020204" pitchFamily="34" charset="0"/>
                <a:ea typeface="Helvetica 55 Roman" panose="02000503000000020004" pitchFamily="2" charset="0"/>
                <a:cs typeface="Arial" panose="020B0604020202020204" pitchFamily="34" charset="0"/>
              </a:rPr>
              <a:t>nd</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 TOSSD dataset </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is released. With </a:t>
            </a:r>
            <a:r>
              <a:rPr lang="en-US" sz="1400" b="1" dirty="0">
                <a:solidFill>
                  <a:srgbClr val="16496B"/>
                </a:solidFill>
                <a:latin typeface="Arial" panose="020B0604020202020204" pitchFamily="34" charset="0"/>
                <a:ea typeface="Helvetica 55 Roman" panose="02000503000000020004" pitchFamily="2" charset="0"/>
                <a:cs typeface="Arial" panose="020B0604020202020204" pitchFamily="34" charset="0"/>
              </a:rPr>
              <a:t>+100 reporters</a:t>
            </a:r>
            <a:r>
              <a:rPr lang="en-US" sz="1400" dirty="0">
                <a:solidFill>
                  <a:srgbClr val="16496B"/>
                </a:solidFill>
                <a:latin typeface="Arial" panose="020B0604020202020204" pitchFamily="34" charset="0"/>
                <a:ea typeface="Helvetica 55 Roman" panose="02000503000000020004" pitchFamily="2" charset="0"/>
                <a:cs typeface="Arial" panose="020B0604020202020204" pitchFamily="34" charset="0"/>
              </a:rPr>
              <a:t>, TOSSD now contains more than one million activities.</a:t>
            </a:r>
          </a:p>
        </p:txBody>
      </p:sp>
    </p:spTree>
    <p:extLst>
      <p:ext uri="{BB962C8B-B14F-4D97-AF65-F5344CB8AC3E}">
        <p14:creationId xmlns:p14="http://schemas.microsoft.com/office/powerpoint/2010/main" val="480603801"/>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55" grpId="0"/>
      <p:bldP spid="18" grpId="0"/>
      <p:bldP spid="19" grpId="0"/>
      <p:bldP spid="1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061E1-0FC6-AC49-B1E0-0FDA40259626}"/>
              </a:ext>
            </a:extLst>
          </p:cNvPr>
          <p:cNvSpPr/>
          <p:nvPr/>
        </p:nvSpPr>
        <p:spPr>
          <a:xfrm>
            <a:off x="8802116" y="15529"/>
            <a:ext cx="3389883" cy="6858000"/>
          </a:xfrm>
          <a:prstGeom prst="rect">
            <a:avLst/>
          </a:prstGeom>
          <a:solidFill>
            <a:srgbClr val="16496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 Placeholder 1">
            <a:extLst>
              <a:ext uri="{FF2B5EF4-FFF2-40B4-BE49-F238E27FC236}">
                <a16:creationId xmlns:a16="http://schemas.microsoft.com/office/drawing/2014/main" id="{433554E9-6536-304A-91A8-52D1278A233A}"/>
              </a:ext>
            </a:extLst>
          </p:cNvPr>
          <p:cNvSpPr>
            <a:spLocks noGrp="1"/>
          </p:cNvSpPr>
          <p:nvPr>
            <p:ph type="body" sz="quarter" idx="10"/>
          </p:nvPr>
        </p:nvSpPr>
        <p:spPr>
          <a:xfrm>
            <a:off x="248899" y="769399"/>
            <a:ext cx="9261131" cy="579600"/>
          </a:xfrm>
        </p:spPr>
        <p:txBody>
          <a:bodyPr>
            <a:normAutofit lnSpcReduction="10000"/>
          </a:bodyPr>
          <a:lstStyle/>
          <a:p>
            <a:r>
              <a:rPr lang="en-US" dirty="0"/>
              <a:t>TOSSD totals for 2021</a:t>
            </a:r>
          </a:p>
        </p:txBody>
      </p:sp>
      <p:sp>
        <p:nvSpPr>
          <p:cNvPr id="30" name="Text Placeholder 4">
            <a:extLst>
              <a:ext uri="{FF2B5EF4-FFF2-40B4-BE49-F238E27FC236}">
                <a16:creationId xmlns:a16="http://schemas.microsoft.com/office/drawing/2014/main" id="{E13096AD-3FC8-CD40-81FB-37FC805DBA4A}"/>
              </a:ext>
            </a:extLst>
          </p:cNvPr>
          <p:cNvSpPr>
            <a:spLocks noGrp="1"/>
          </p:cNvSpPr>
          <p:nvPr>
            <p:ph type="body" sz="quarter" idx="11"/>
          </p:nvPr>
        </p:nvSpPr>
        <p:spPr>
          <a:xfrm>
            <a:off x="8944303" y="179575"/>
            <a:ext cx="3069082" cy="2457137"/>
          </a:xfrm>
        </p:spPr>
        <p:txBody>
          <a:bodyPr>
            <a:normAutofit/>
          </a:bodyPr>
          <a:lstStyle/>
          <a:p>
            <a:r>
              <a:rPr lang="en-US" sz="2000" b="1" dirty="0">
                <a:solidFill>
                  <a:schemeClr val="bg1"/>
                </a:solidFill>
                <a:ea typeface="HELVETICA 75" panose="02000503000000020004" pitchFamily="2" charset="0"/>
              </a:rPr>
              <a:t>USD 47.6 billion* disbursed through +36,000 activities benefiting ARABSTAT’s TOSSD recipient countries** in 2021.</a:t>
            </a:r>
          </a:p>
        </p:txBody>
      </p:sp>
      <p:grpSp>
        <p:nvGrpSpPr>
          <p:cNvPr id="3" name="Group 2"/>
          <p:cNvGrpSpPr/>
          <p:nvPr/>
        </p:nvGrpSpPr>
        <p:grpSpPr>
          <a:xfrm>
            <a:off x="1208314" y="1438023"/>
            <a:ext cx="6788988" cy="4417606"/>
            <a:chOff x="310945" y="1613850"/>
            <a:chExt cx="6916953" cy="4640467"/>
          </a:xfrm>
        </p:grpSpPr>
        <p:grpSp>
          <p:nvGrpSpPr>
            <p:cNvPr id="7" name="Group 6">
              <a:extLst>
                <a:ext uri="{FF2B5EF4-FFF2-40B4-BE49-F238E27FC236}">
                  <a16:creationId xmlns:a16="http://schemas.microsoft.com/office/drawing/2014/main" id="{91DB23B8-4FB4-D74D-A2ED-C89C160929E1}"/>
                </a:ext>
              </a:extLst>
            </p:cNvPr>
            <p:cNvGrpSpPr/>
            <p:nvPr/>
          </p:nvGrpSpPr>
          <p:grpSpPr>
            <a:xfrm>
              <a:off x="310945" y="1613851"/>
              <a:ext cx="2164900" cy="2771164"/>
              <a:chOff x="5192502" y="1501055"/>
              <a:chExt cx="2164900" cy="2519241"/>
            </a:xfrm>
          </p:grpSpPr>
          <p:sp>
            <p:nvSpPr>
              <p:cNvPr id="8" name="TextBox 7">
                <a:extLst>
                  <a:ext uri="{FF2B5EF4-FFF2-40B4-BE49-F238E27FC236}">
                    <a16:creationId xmlns:a16="http://schemas.microsoft.com/office/drawing/2014/main" id="{510E520F-8648-E440-82FA-60B49FC3B077}"/>
                  </a:ext>
                </a:extLst>
              </p:cNvPr>
              <p:cNvSpPr txBox="1"/>
              <p:nvPr/>
            </p:nvSpPr>
            <p:spPr>
              <a:xfrm>
                <a:off x="5192502" y="3667601"/>
                <a:ext cx="2164900" cy="35269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6496B"/>
                    </a:solidFill>
                    <a:effectLst/>
                    <a:uLnTx/>
                    <a:uFillTx/>
                    <a:latin typeface="Arial"/>
                    <a:ea typeface="HELVETICA 75" panose="02000503000000020004" pitchFamily="2" charset="0"/>
                    <a:cs typeface="Arial"/>
                  </a:rPr>
                  <a:t>USD 299.2 billion</a:t>
                </a:r>
              </a:p>
            </p:txBody>
          </p:sp>
          <p:pic>
            <p:nvPicPr>
              <p:cNvPr id="9" name="Picture 8">
                <a:extLst>
                  <a:ext uri="{FF2B5EF4-FFF2-40B4-BE49-F238E27FC236}">
                    <a16:creationId xmlns:a16="http://schemas.microsoft.com/office/drawing/2014/main" id="{DD1BCA1F-4A72-454A-AB05-BE1612FC744E}"/>
                  </a:ext>
                </a:extLst>
              </p:cNvPr>
              <p:cNvPicPr>
                <a:picLocks noChangeAspect="1"/>
              </p:cNvPicPr>
              <p:nvPr/>
            </p:nvPicPr>
            <p:blipFill>
              <a:blip r:embed="rId2"/>
              <a:stretch>
                <a:fillRect/>
              </a:stretch>
            </p:blipFill>
            <p:spPr>
              <a:xfrm>
                <a:off x="5730070" y="1501055"/>
                <a:ext cx="1247505" cy="1980263"/>
              </a:xfrm>
              <a:prstGeom prst="rect">
                <a:avLst/>
              </a:prstGeom>
            </p:spPr>
          </p:pic>
          <p:sp>
            <p:nvSpPr>
              <p:cNvPr id="10" name="TextBox 9">
                <a:extLst>
                  <a:ext uri="{FF2B5EF4-FFF2-40B4-BE49-F238E27FC236}">
                    <a16:creationId xmlns:a16="http://schemas.microsoft.com/office/drawing/2014/main" id="{F16DB05A-7045-CC4D-88B0-208E805C515A}"/>
                  </a:ext>
                </a:extLst>
              </p:cNvPr>
              <p:cNvSpPr txBox="1"/>
              <p:nvPr/>
            </p:nvSpPr>
            <p:spPr>
              <a:xfrm>
                <a:off x="5730069" y="1604196"/>
                <a:ext cx="1247505" cy="3077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HELVETICA 75" panose="02000503000000020004" pitchFamily="2" charset="0"/>
                    <a:cs typeface="Arial" panose="020B0604020202020204" pitchFamily="34" charset="0"/>
                  </a:rPr>
                  <a:t>Pillar I</a:t>
                </a:r>
              </a:p>
            </p:txBody>
          </p:sp>
        </p:grpSp>
        <p:grpSp>
          <p:nvGrpSpPr>
            <p:cNvPr id="11" name="Group 10">
              <a:extLst>
                <a:ext uri="{FF2B5EF4-FFF2-40B4-BE49-F238E27FC236}">
                  <a16:creationId xmlns:a16="http://schemas.microsoft.com/office/drawing/2014/main" id="{99665063-3FE2-A245-B358-C0A8D64A0CB6}"/>
                </a:ext>
              </a:extLst>
            </p:cNvPr>
            <p:cNvGrpSpPr/>
            <p:nvPr/>
          </p:nvGrpSpPr>
          <p:grpSpPr>
            <a:xfrm>
              <a:off x="2423122" y="1613851"/>
              <a:ext cx="2079042" cy="2775395"/>
              <a:chOff x="7304679" y="1698004"/>
              <a:chExt cx="2079042" cy="2523087"/>
            </a:xfrm>
          </p:grpSpPr>
          <p:grpSp>
            <p:nvGrpSpPr>
              <p:cNvPr id="12" name="Group 11">
                <a:extLst>
                  <a:ext uri="{FF2B5EF4-FFF2-40B4-BE49-F238E27FC236}">
                    <a16:creationId xmlns:a16="http://schemas.microsoft.com/office/drawing/2014/main" id="{8A913355-A3BF-E945-A5F9-3160B957190B}"/>
                  </a:ext>
                </a:extLst>
              </p:cNvPr>
              <p:cNvGrpSpPr/>
              <p:nvPr/>
            </p:nvGrpSpPr>
            <p:grpSpPr>
              <a:xfrm>
                <a:off x="7304679" y="1698004"/>
                <a:ext cx="2079042" cy="2523087"/>
                <a:chOff x="7304679" y="1501055"/>
                <a:chExt cx="2079042" cy="2523087"/>
              </a:xfrm>
            </p:grpSpPr>
            <p:sp>
              <p:nvSpPr>
                <p:cNvPr id="14" name="TextBox 13">
                  <a:extLst>
                    <a:ext uri="{FF2B5EF4-FFF2-40B4-BE49-F238E27FC236}">
                      <a16:creationId xmlns:a16="http://schemas.microsoft.com/office/drawing/2014/main" id="{FBDE26AD-9ACD-4546-A8DD-660E48A2844F}"/>
                    </a:ext>
                  </a:extLst>
                </p:cNvPr>
                <p:cNvSpPr txBox="1"/>
                <p:nvPr/>
              </p:nvSpPr>
              <p:spPr>
                <a:xfrm>
                  <a:off x="7304679" y="3671447"/>
                  <a:ext cx="2079042" cy="35269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6496B"/>
                      </a:solidFill>
                      <a:effectLst/>
                      <a:uLnTx/>
                      <a:uFillTx/>
                      <a:latin typeface="Arial"/>
                      <a:ea typeface="HELVETICA 75" panose="02000503000000020004" pitchFamily="2" charset="0"/>
                      <a:cs typeface="Arial"/>
                    </a:rPr>
                    <a:t>USD </a:t>
                  </a:r>
                  <a:r>
                    <a:rPr lang="en-GB" b="1" dirty="0">
                      <a:solidFill>
                        <a:srgbClr val="16496B"/>
                      </a:solidFill>
                      <a:latin typeface="Arial"/>
                      <a:ea typeface="HELVETICA 75" panose="02000503000000020004" pitchFamily="2" charset="0"/>
                      <a:cs typeface="Arial"/>
                    </a:rPr>
                    <a:t>95.4</a:t>
                  </a:r>
                  <a:r>
                    <a:rPr kumimoji="0" lang="en-GB" sz="1800" b="1" i="0" u="none" strike="noStrike" kern="1200" cap="none" spc="0" normalizeH="0" baseline="0" noProof="0" dirty="0">
                      <a:ln>
                        <a:noFill/>
                      </a:ln>
                      <a:solidFill>
                        <a:srgbClr val="16496B"/>
                      </a:solidFill>
                      <a:effectLst/>
                      <a:uLnTx/>
                      <a:uFillTx/>
                      <a:latin typeface="Arial"/>
                      <a:ea typeface="HELVETICA 75" panose="02000503000000020004" pitchFamily="2" charset="0"/>
                      <a:cs typeface="Arial"/>
                    </a:rPr>
                    <a:t> billion</a:t>
                  </a:r>
                </a:p>
              </p:txBody>
            </p:sp>
            <p:pic>
              <p:nvPicPr>
                <p:cNvPr id="15" name="Picture 14">
                  <a:extLst>
                    <a:ext uri="{FF2B5EF4-FFF2-40B4-BE49-F238E27FC236}">
                      <a16:creationId xmlns:a16="http://schemas.microsoft.com/office/drawing/2014/main" id="{2511964D-E8EC-2749-81C1-5989EB1ADFA3}"/>
                    </a:ext>
                  </a:extLst>
                </p:cNvPr>
                <p:cNvPicPr>
                  <a:picLocks noChangeAspect="1"/>
                </p:cNvPicPr>
                <p:nvPr/>
              </p:nvPicPr>
              <p:blipFill>
                <a:blip r:embed="rId2"/>
                <a:stretch>
                  <a:fillRect/>
                </a:stretch>
              </p:blipFill>
              <p:spPr>
                <a:xfrm>
                  <a:off x="7812088" y="1501055"/>
                  <a:ext cx="1247505" cy="1980263"/>
                </a:xfrm>
                <a:prstGeom prst="rect">
                  <a:avLst/>
                </a:prstGeom>
              </p:spPr>
            </p:pic>
          </p:grpSp>
          <p:sp>
            <p:nvSpPr>
              <p:cNvPr id="13" name="TextBox 12">
                <a:extLst>
                  <a:ext uri="{FF2B5EF4-FFF2-40B4-BE49-F238E27FC236}">
                    <a16:creationId xmlns:a16="http://schemas.microsoft.com/office/drawing/2014/main" id="{D593D96F-932F-3D40-9797-F514F68509E9}"/>
                  </a:ext>
                </a:extLst>
              </p:cNvPr>
              <p:cNvSpPr txBox="1"/>
              <p:nvPr/>
            </p:nvSpPr>
            <p:spPr>
              <a:xfrm>
                <a:off x="7798020" y="1800175"/>
                <a:ext cx="1247505" cy="3077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HELVETICA 75" panose="02000503000000020004" pitchFamily="2" charset="0"/>
                    <a:cs typeface="Arial" panose="020B0604020202020204" pitchFamily="34" charset="0"/>
                  </a:rPr>
                  <a:t>Pillar II</a:t>
                </a:r>
              </a:p>
            </p:txBody>
          </p:sp>
        </p:grpSp>
        <p:grpSp>
          <p:nvGrpSpPr>
            <p:cNvPr id="16" name="Group 15">
              <a:extLst>
                <a:ext uri="{FF2B5EF4-FFF2-40B4-BE49-F238E27FC236}">
                  <a16:creationId xmlns:a16="http://schemas.microsoft.com/office/drawing/2014/main" id="{4128C9BE-8A81-3942-98FB-C649734CAEC2}"/>
                </a:ext>
              </a:extLst>
            </p:cNvPr>
            <p:cNvGrpSpPr/>
            <p:nvPr/>
          </p:nvGrpSpPr>
          <p:grpSpPr>
            <a:xfrm>
              <a:off x="750284" y="5064727"/>
              <a:ext cx="3238351" cy="892223"/>
              <a:chOff x="5800980" y="4883081"/>
              <a:chExt cx="3238351" cy="580699"/>
            </a:xfrm>
          </p:grpSpPr>
          <p:sp>
            <p:nvSpPr>
              <p:cNvPr id="17" name="TextBox 16">
                <a:extLst>
                  <a:ext uri="{FF2B5EF4-FFF2-40B4-BE49-F238E27FC236}">
                    <a16:creationId xmlns:a16="http://schemas.microsoft.com/office/drawing/2014/main" id="{96B9E2EA-DDFB-904C-B410-0504E53F6B04}"/>
                  </a:ext>
                </a:extLst>
              </p:cNvPr>
              <p:cNvSpPr txBox="1"/>
              <p:nvPr/>
            </p:nvSpPr>
            <p:spPr>
              <a:xfrm>
                <a:off x="6380757" y="4883081"/>
                <a:ext cx="2484512" cy="22034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6496B"/>
                    </a:solidFill>
                    <a:effectLst/>
                    <a:uLnTx/>
                    <a:uFillTx/>
                    <a:latin typeface="Arial" panose="020B0604020202020204" pitchFamily="34" charset="0"/>
                    <a:ea typeface="HELVETICA 55 ROMAN" panose="02000503000000020004" pitchFamily="2" charset="0"/>
                    <a:cs typeface="Arial" panose="020B0604020202020204" pitchFamily="34" charset="0"/>
                  </a:rPr>
                  <a:t>official support</a:t>
                </a:r>
              </a:p>
            </p:txBody>
          </p:sp>
          <p:sp>
            <p:nvSpPr>
              <p:cNvPr id="18" name="TextBox 17">
                <a:extLst>
                  <a:ext uri="{FF2B5EF4-FFF2-40B4-BE49-F238E27FC236}">
                    <a16:creationId xmlns:a16="http://schemas.microsoft.com/office/drawing/2014/main" id="{F990A85D-CB25-2E40-B71C-C9A574C3ADE7}"/>
                  </a:ext>
                </a:extLst>
              </p:cNvPr>
              <p:cNvSpPr txBox="1"/>
              <p:nvPr/>
            </p:nvSpPr>
            <p:spPr>
              <a:xfrm>
                <a:off x="5800980" y="5106065"/>
                <a:ext cx="3238351" cy="35771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6496B"/>
                    </a:solidFill>
                    <a:effectLst/>
                    <a:uLnTx/>
                    <a:uFillTx/>
                    <a:latin typeface="Arial"/>
                    <a:ea typeface="HELVETICA 75" panose="02000503000000020004" pitchFamily="2" charset="0"/>
                    <a:cs typeface="Arial"/>
                  </a:rPr>
                  <a:t>USD </a:t>
                </a:r>
                <a:r>
                  <a:rPr lang="en-GB" sz="2800" b="1" dirty="0">
                    <a:solidFill>
                      <a:srgbClr val="16496B"/>
                    </a:solidFill>
                    <a:latin typeface="Arial"/>
                    <a:ea typeface="HELVETICA 75" panose="02000503000000020004" pitchFamily="2" charset="0"/>
                    <a:cs typeface="Arial"/>
                  </a:rPr>
                  <a:t>395</a:t>
                </a:r>
                <a:r>
                  <a:rPr kumimoji="0" lang="en-GB" sz="2800" b="1" i="0" u="none" strike="noStrike" kern="1200" cap="none" spc="0" normalizeH="0" baseline="0" noProof="0" dirty="0">
                    <a:ln>
                      <a:noFill/>
                    </a:ln>
                    <a:solidFill>
                      <a:srgbClr val="16496B"/>
                    </a:solidFill>
                    <a:effectLst/>
                    <a:uLnTx/>
                    <a:uFillTx/>
                    <a:latin typeface="Arial"/>
                    <a:ea typeface="HELVETICA 75" panose="02000503000000020004" pitchFamily="2" charset="0"/>
                    <a:cs typeface="Arial"/>
                  </a:rPr>
                  <a:t> billion</a:t>
                </a:r>
              </a:p>
            </p:txBody>
          </p:sp>
        </p:grpSp>
        <p:sp>
          <p:nvSpPr>
            <p:cNvPr id="19" name="Right Brace 18">
              <a:extLst>
                <a:ext uri="{FF2B5EF4-FFF2-40B4-BE49-F238E27FC236}">
                  <a16:creationId xmlns:a16="http://schemas.microsoft.com/office/drawing/2014/main" id="{D9C07719-D053-6C4B-90D8-554A61F2CF70}"/>
                </a:ext>
              </a:extLst>
            </p:cNvPr>
            <p:cNvSpPr/>
            <p:nvPr/>
          </p:nvSpPr>
          <p:spPr>
            <a:xfrm rot="5400000">
              <a:off x="2274255" y="3653852"/>
              <a:ext cx="596124" cy="2079041"/>
            </a:xfrm>
            <a:prstGeom prst="rightBrace">
              <a:avLst>
                <a:gd name="adj1" fmla="val 0"/>
                <a:gd name="adj2" fmla="val 49677"/>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0" name="Group 19"/>
            <p:cNvGrpSpPr/>
            <p:nvPr/>
          </p:nvGrpSpPr>
          <p:grpSpPr>
            <a:xfrm>
              <a:off x="3777454" y="1613850"/>
              <a:ext cx="3450444" cy="4331504"/>
              <a:chOff x="3777454" y="1613850"/>
              <a:chExt cx="3450444" cy="4331504"/>
            </a:xfrm>
          </p:grpSpPr>
          <p:grpSp>
            <p:nvGrpSpPr>
              <p:cNvPr id="21" name="Group 20"/>
              <p:cNvGrpSpPr/>
              <p:nvPr/>
            </p:nvGrpSpPr>
            <p:grpSpPr>
              <a:xfrm>
                <a:off x="3777454" y="1613850"/>
                <a:ext cx="3450444" cy="4331504"/>
                <a:chOff x="3777454" y="1613850"/>
                <a:chExt cx="3450444" cy="4331504"/>
              </a:xfrm>
            </p:grpSpPr>
            <p:sp>
              <p:nvSpPr>
                <p:cNvPr id="23" name="TextBox 22">
                  <a:extLst>
                    <a:ext uri="{FF2B5EF4-FFF2-40B4-BE49-F238E27FC236}">
                      <a16:creationId xmlns:a16="http://schemas.microsoft.com/office/drawing/2014/main" id="{F990A85D-CB25-2E40-B71C-C9A574C3ADE7}"/>
                    </a:ext>
                  </a:extLst>
                </p:cNvPr>
                <p:cNvSpPr txBox="1"/>
                <p:nvPr/>
              </p:nvSpPr>
              <p:spPr>
                <a:xfrm>
                  <a:off x="3777454" y="5422134"/>
                  <a:ext cx="3410406"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6496B"/>
                      </a:solidFill>
                      <a:effectLst/>
                      <a:uLnTx/>
                      <a:uFillTx/>
                      <a:latin typeface="Arial"/>
                      <a:ea typeface="HELVETICA 75" panose="02000503000000020004" pitchFamily="2" charset="0"/>
                      <a:cs typeface="Arial"/>
                    </a:rPr>
                    <a:t>+   USD 51 billion</a:t>
                  </a:r>
                </a:p>
              </p:txBody>
            </p:sp>
            <p:grpSp>
              <p:nvGrpSpPr>
                <p:cNvPr id="24" name="Group 23">
                  <a:extLst>
                    <a:ext uri="{FF2B5EF4-FFF2-40B4-BE49-F238E27FC236}">
                      <a16:creationId xmlns:a16="http://schemas.microsoft.com/office/drawing/2014/main" id="{99665063-3FE2-A245-B358-C0A8D64A0CB6}"/>
                    </a:ext>
                  </a:extLst>
                </p:cNvPr>
                <p:cNvGrpSpPr/>
                <p:nvPr/>
              </p:nvGrpSpPr>
              <p:grpSpPr>
                <a:xfrm>
                  <a:off x="4699423" y="1613850"/>
                  <a:ext cx="1768452" cy="2756762"/>
                  <a:chOff x="7526541" y="1698004"/>
                  <a:chExt cx="1768452" cy="2506148"/>
                </a:xfrm>
              </p:grpSpPr>
              <p:grpSp>
                <p:nvGrpSpPr>
                  <p:cNvPr id="26" name="Group 25">
                    <a:extLst>
                      <a:ext uri="{FF2B5EF4-FFF2-40B4-BE49-F238E27FC236}">
                        <a16:creationId xmlns:a16="http://schemas.microsoft.com/office/drawing/2014/main" id="{8A913355-A3BF-E945-A5F9-3160B957190B}"/>
                      </a:ext>
                    </a:extLst>
                  </p:cNvPr>
                  <p:cNvGrpSpPr/>
                  <p:nvPr/>
                </p:nvGrpSpPr>
                <p:grpSpPr>
                  <a:xfrm>
                    <a:off x="7526541" y="1698004"/>
                    <a:ext cx="1768452" cy="2506148"/>
                    <a:chOff x="7526541" y="1501055"/>
                    <a:chExt cx="1768452" cy="2506148"/>
                  </a:xfrm>
                </p:grpSpPr>
                <p:sp>
                  <p:nvSpPr>
                    <p:cNvPr id="28" name="TextBox 27">
                      <a:extLst>
                        <a:ext uri="{FF2B5EF4-FFF2-40B4-BE49-F238E27FC236}">
                          <a16:creationId xmlns:a16="http://schemas.microsoft.com/office/drawing/2014/main" id="{FBDE26AD-9ACD-4546-A8DD-660E48A2844F}"/>
                        </a:ext>
                      </a:extLst>
                    </p:cNvPr>
                    <p:cNvSpPr txBox="1"/>
                    <p:nvPr/>
                  </p:nvSpPr>
                  <p:spPr>
                    <a:xfrm>
                      <a:off x="7526541" y="3671447"/>
                      <a:ext cx="1768452" cy="33575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6496B"/>
                          </a:solidFill>
                          <a:effectLst/>
                          <a:uLnTx/>
                          <a:uFillTx/>
                          <a:latin typeface="Arial"/>
                          <a:ea typeface="HELVETICA 75" panose="02000503000000020004" pitchFamily="2" charset="0"/>
                          <a:cs typeface="Arial"/>
                        </a:rPr>
                        <a:t>USD 51 billion</a:t>
                      </a:r>
                    </a:p>
                  </p:txBody>
                </p:sp>
                <p:pic>
                  <p:nvPicPr>
                    <p:cNvPr id="29" name="Picture 28">
                      <a:extLst>
                        <a:ext uri="{FF2B5EF4-FFF2-40B4-BE49-F238E27FC236}">
                          <a16:creationId xmlns:a16="http://schemas.microsoft.com/office/drawing/2014/main" id="{2511964D-E8EC-2749-81C1-5989EB1ADFA3}"/>
                        </a:ext>
                      </a:extLst>
                    </p:cNvPr>
                    <p:cNvPicPr>
                      <a:picLocks noChangeAspect="1"/>
                    </p:cNvPicPr>
                    <p:nvPr/>
                  </p:nvPicPr>
                  <p:blipFill>
                    <a:blip r:embed="rId2"/>
                    <a:stretch>
                      <a:fillRect/>
                    </a:stretch>
                  </p:blipFill>
                  <p:spPr>
                    <a:xfrm>
                      <a:off x="7812088" y="1501055"/>
                      <a:ext cx="1247505" cy="1980263"/>
                    </a:xfrm>
                    <a:prstGeom prst="rect">
                      <a:avLst/>
                    </a:prstGeom>
                  </p:spPr>
                </p:pic>
              </p:grpSp>
              <p:sp>
                <p:nvSpPr>
                  <p:cNvPr id="27" name="TextBox 26">
                    <a:extLst>
                      <a:ext uri="{FF2B5EF4-FFF2-40B4-BE49-F238E27FC236}">
                        <a16:creationId xmlns:a16="http://schemas.microsoft.com/office/drawing/2014/main" id="{D593D96F-932F-3D40-9797-F514F68509E9}"/>
                      </a:ext>
                    </a:extLst>
                  </p:cNvPr>
                  <p:cNvSpPr txBox="1"/>
                  <p:nvPr/>
                </p:nvSpPr>
                <p:spPr>
                  <a:xfrm>
                    <a:off x="7787014" y="1698004"/>
                    <a:ext cx="1247505" cy="53161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HELVETICA 75" panose="02000503000000020004" pitchFamily="2" charset="0"/>
                        <a:cs typeface="Arial" panose="020B0604020202020204" pitchFamily="34" charset="0"/>
                      </a:rPr>
                      <a:t>Amounts mobilised</a:t>
                    </a:r>
                  </a:p>
                </p:txBody>
              </p:sp>
            </p:grpSp>
            <p:sp>
              <p:nvSpPr>
                <p:cNvPr id="25" name="TextBox 24">
                  <a:extLst>
                    <a:ext uri="{FF2B5EF4-FFF2-40B4-BE49-F238E27FC236}">
                      <a16:creationId xmlns:a16="http://schemas.microsoft.com/office/drawing/2014/main" id="{96B9E2EA-DDFB-904C-B410-0504E53F6B04}"/>
                    </a:ext>
                  </a:extLst>
                </p:cNvPr>
                <p:cNvSpPr txBox="1"/>
                <p:nvPr/>
              </p:nvSpPr>
              <p:spPr>
                <a:xfrm>
                  <a:off x="3989547" y="5083580"/>
                  <a:ext cx="323835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6496B"/>
                      </a:solidFill>
                      <a:effectLst/>
                      <a:uLnTx/>
                      <a:uFillTx/>
                      <a:latin typeface="Arial" panose="020B0604020202020204" pitchFamily="34" charset="0"/>
                      <a:ea typeface="HELVETICA 55 ROMAN" panose="02000503000000020004" pitchFamily="2" charset="0"/>
                      <a:cs typeface="Arial" panose="020B0604020202020204" pitchFamily="34" charset="0"/>
                    </a:rPr>
                    <a:t>private finance mobilised</a:t>
                  </a:r>
                </a:p>
              </p:txBody>
            </p:sp>
          </p:grpSp>
          <p:cxnSp>
            <p:nvCxnSpPr>
              <p:cNvPr id="22" name="Straight Connector 21"/>
              <p:cNvCxnSpPr/>
              <p:nvPr/>
            </p:nvCxnSpPr>
            <p:spPr>
              <a:xfrm flipH="1">
                <a:off x="5608722" y="4341254"/>
                <a:ext cx="1" cy="653597"/>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F990A85D-CB25-2E40-B71C-C9A574C3ADE7}"/>
                </a:ext>
              </a:extLst>
            </p:cNvPr>
            <p:cNvSpPr txBox="1"/>
            <p:nvPr/>
          </p:nvSpPr>
          <p:spPr>
            <a:xfrm>
              <a:off x="589748" y="5946540"/>
              <a:ext cx="386963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6496B"/>
                  </a:solidFill>
                  <a:effectLst/>
                  <a:uLnTx/>
                  <a:uFillTx/>
                  <a:latin typeface="Arial" panose="020B0604020202020204" pitchFamily="34" charset="0"/>
                  <a:ea typeface="HELVETICA 75" panose="02000503000000020004" pitchFamily="2" charset="0"/>
                  <a:cs typeface="Arial" panose="020B0604020202020204" pitchFamily="34" charset="0"/>
                </a:rPr>
                <a:t>gross disbursements</a:t>
              </a:r>
            </a:p>
          </p:txBody>
        </p:sp>
      </p:grpSp>
      <p:sp>
        <p:nvSpPr>
          <p:cNvPr id="35" name="TextBox 34"/>
          <p:cNvSpPr txBox="1"/>
          <p:nvPr/>
        </p:nvSpPr>
        <p:spPr>
          <a:xfrm>
            <a:off x="248899" y="159797"/>
            <a:ext cx="5077326" cy="369332"/>
          </a:xfrm>
          <a:prstGeom prst="rect">
            <a:avLst/>
          </a:prstGeom>
          <a:noFill/>
        </p:spPr>
        <p:txBody>
          <a:bodyPr wrap="square" rtlCol="0">
            <a:spAutoFit/>
          </a:bodyPr>
          <a:lstStyle/>
          <a:p>
            <a:r>
              <a:rPr lang="fr-FR" b="1" dirty="0">
                <a:solidFill>
                  <a:srgbClr val="F16F23"/>
                </a:solidFill>
                <a:latin typeface="Arial" panose="020B0604020202020204" pitchFamily="34" charset="0"/>
                <a:ea typeface="HELVETICA 75" panose="02000503000000020004" pitchFamily="2" charset="0"/>
                <a:cs typeface="Arial" panose="020B0604020202020204" pitchFamily="34" charset="0"/>
              </a:rPr>
              <a:t>TOSSD data</a:t>
            </a:r>
            <a:endParaRPr lang="en-GB" b="1" dirty="0">
              <a:solidFill>
                <a:srgbClr val="F16F23"/>
              </a:solidFill>
              <a:latin typeface="Arial" panose="020B0604020202020204" pitchFamily="34" charset="0"/>
              <a:ea typeface="HELVETICA 75" panose="02000503000000020004" pitchFamily="2" charset="0"/>
              <a:cs typeface="Arial" panose="020B0604020202020204" pitchFamily="34" charset="0"/>
            </a:endParaRPr>
          </a:p>
        </p:txBody>
      </p:sp>
      <p:sp>
        <p:nvSpPr>
          <p:cNvPr id="36" name="TextBox 35"/>
          <p:cNvSpPr txBox="1"/>
          <p:nvPr/>
        </p:nvSpPr>
        <p:spPr>
          <a:xfrm>
            <a:off x="8997782" y="4656650"/>
            <a:ext cx="2998549" cy="1020792"/>
          </a:xfrm>
          <a:prstGeom prst="rect">
            <a:avLst/>
          </a:prstGeom>
          <a:noFill/>
        </p:spPr>
        <p:txBody>
          <a:bodyPr wrap="square" rtlCol="0">
            <a:spAutoFit/>
          </a:bodyPr>
          <a:lstStyle/>
          <a:p>
            <a:pPr>
              <a:spcBef>
                <a:spcPts val="1000"/>
              </a:spcBef>
            </a:pPr>
            <a:r>
              <a:rPr lang="en-GB" sz="2000" b="1" dirty="0">
                <a:solidFill>
                  <a:schemeClr val="bg1"/>
                </a:solidFill>
                <a:latin typeface="Arial" panose="020B0604020202020204" pitchFamily="34" charset="0"/>
                <a:ea typeface="HELVETICA 75" panose="02000503000000020004" pitchFamily="2" charset="0"/>
                <a:cs typeface="Arial" panose="020B0604020202020204" pitchFamily="34" charset="0"/>
              </a:rPr>
              <a:t>For comparison: </a:t>
            </a:r>
          </a:p>
          <a:p>
            <a:pPr marL="342900" lvl="1" indent="-342900">
              <a:spcBef>
                <a:spcPts val="1000"/>
              </a:spcBef>
              <a:buFontTx/>
              <a:buChar char="-"/>
            </a:pPr>
            <a:r>
              <a:rPr lang="en-GB" sz="1600" dirty="0">
                <a:solidFill>
                  <a:schemeClr val="bg1"/>
                </a:solidFill>
                <a:latin typeface="Arial" panose="020B0604020202020204" pitchFamily="34" charset="0"/>
                <a:ea typeface="HELVETICA 75" panose="02000503000000020004" pitchFamily="2" charset="0"/>
                <a:cs typeface="Arial" panose="020B0604020202020204" pitchFamily="34" charset="0"/>
              </a:rPr>
              <a:t>TOSSD in 2019 amounted to 394 USD billion. </a:t>
            </a:r>
          </a:p>
        </p:txBody>
      </p:sp>
      <p:sp>
        <p:nvSpPr>
          <p:cNvPr id="37" name="Text Placeholder 4">
            <a:extLst>
              <a:ext uri="{FF2B5EF4-FFF2-40B4-BE49-F238E27FC236}">
                <a16:creationId xmlns:a16="http://schemas.microsoft.com/office/drawing/2014/main" id="{E13096AD-3FC8-CD40-81FB-37FC805DBA4A}"/>
              </a:ext>
            </a:extLst>
          </p:cNvPr>
          <p:cNvSpPr>
            <a:spLocks noGrp="1"/>
          </p:cNvSpPr>
          <p:nvPr>
            <p:ph type="body" sz="quarter" idx="11"/>
          </p:nvPr>
        </p:nvSpPr>
        <p:spPr>
          <a:xfrm>
            <a:off x="8978503" y="2767423"/>
            <a:ext cx="3068698" cy="1742897"/>
          </a:xfrm>
        </p:spPr>
        <p:txBody>
          <a:bodyPr>
            <a:normAutofit/>
          </a:bodyPr>
          <a:lstStyle/>
          <a:p>
            <a:r>
              <a:rPr lang="en-US" sz="2000" b="1" dirty="0">
                <a:solidFill>
                  <a:schemeClr val="bg1"/>
                </a:solidFill>
                <a:ea typeface="HELVETICA 75" panose="02000503000000020004" pitchFamily="2" charset="0"/>
              </a:rPr>
              <a:t>Islamic finance can be reported in TOSSD (e.g., istisna’a, sukuks, musharaka). </a:t>
            </a:r>
          </a:p>
        </p:txBody>
      </p:sp>
      <p:sp>
        <p:nvSpPr>
          <p:cNvPr id="38" name="TextBox 37"/>
          <p:cNvSpPr txBox="1"/>
          <p:nvPr/>
        </p:nvSpPr>
        <p:spPr>
          <a:xfrm>
            <a:off x="84621" y="6066737"/>
            <a:ext cx="8685299" cy="769441"/>
          </a:xfrm>
          <a:prstGeom prst="rect">
            <a:avLst/>
          </a:prstGeom>
          <a:noFill/>
        </p:spPr>
        <p:txBody>
          <a:bodyPr wrap="square" rtlCol="0">
            <a:spAutoFit/>
          </a:bodyPr>
          <a:lstStyle/>
          <a:p>
            <a:pPr lvl="0">
              <a:defRPr/>
            </a:pPr>
            <a:r>
              <a:rPr lang="en-GB" sz="1100" dirty="0">
                <a:solidFill>
                  <a:srgbClr val="16496B"/>
                </a:solidFill>
                <a:latin typeface="Arial" panose="020B0604020202020204" pitchFamily="34" charset="0"/>
                <a:ea typeface="HELVETICA 75" panose="02000503000000020004" pitchFamily="2" charset="0"/>
                <a:cs typeface="Arial" panose="020B0604020202020204" pitchFamily="34" charset="0"/>
              </a:rPr>
              <a:t>* </a:t>
            </a:r>
            <a:r>
              <a:rPr lang="en-US" sz="1100" dirty="0">
                <a:solidFill>
                  <a:srgbClr val="16496B"/>
                </a:solidFill>
                <a:latin typeface="Arial" panose="020B0604020202020204" pitchFamily="34" charset="0"/>
                <a:ea typeface="HELVETICA 75" panose="02000503000000020004" pitchFamily="2" charset="0"/>
                <a:cs typeface="Arial" panose="020B0604020202020204" pitchFamily="34" charset="0"/>
              </a:rPr>
              <a:t>Syrian Arab Republic data includes large development finance flows that the Republic of Türkiye reported to the TOSSD Secretariat on 2021 activities, and that mainly consist of support to Syrian refugees in Türkiye. The amount refers to pillar I activities only.</a:t>
            </a:r>
            <a:endParaRPr lang="en-GB" sz="1100" dirty="0">
              <a:solidFill>
                <a:srgbClr val="16496B"/>
              </a:solidFill>
              <a:latin typeface="Arial" panose="020B0604020202020204" pitchFamily="34" charset="0"/>
              <a:ea typeface="HELVETICA 75" panose="02000503000000020004" pitchFamily="2" charset="0"/>
              <a:cs typeface="Arial" panose="020B0604020202020204" pitchFamily="34" charset="0"/>
            </a:endParaRPr>
          </a:p>
          <a:p>
            <a:pPr lvl="0">
              <a:defRPr/>
            </a:pPr>
            <a:r>
              <a:rPr lang="en-GB" sz="1100" dirty="0">
                <a:solidFill>
                  <a:srgbClr val="16496B"/>
                </a:solidFill>
                <a:latin typeface="Arial" panose="020B0604020202020204" pitchFamily="34" charset="0"/>
                <a:ea typeface="HELVETICA 75" panose="02000503000000020004" pitchFamily="2" charset="0"/>
                <a:cs typeface="Arial" panose="020B0604020202020204" pitchFamily="34" charset="0"/>
              </a:rPr>
              <a:t>** including Algeria, Comoros, Djibouti, Egypt, Iraq, Jordan, Lebanon, Libya, Mauritania, Morocco, Somalia, Sudan, Syrian Arab Republic, Tunisia, West Bank and Gaza Strip, and Yemen (list of Members of the Arab Monetary Fund). </a:t>
            </a:r>
          </a:p>
        </p:txBody>
      </p:sp>
      <p:grpSp>
        <p:nvGrpSpPr>
          <p:cNvPr id="45" name="Group 44"/>
          <p:cNvGrpSpPr/>
          <p:nvPr/>
        </p:nvGrpSpPr>
        <p:grpSpPr>
          <a:xfrm>
            <a:off x="8966869" y="5797630"/>
            <a:ext cx="3080332" cy="527166"/>
            <a:chOff x="211620" y="3953654"/>
            <a:chExt cx="2670125" cy="527166"/>
          </a:xfrm>
        </p:grpSpPr>
        <p:grpSp>
          <p:nvGrpSpPr>
            <p:cNvPr id="46" name="Group 45">
              <a:extLst>
                <a:ext uri="{FF2B5EF4-FFF2-40B4-BE49-F238E27FC236}">
                  <a16:creationId xmlns:a16="http://schemas.microsoft.com/office/drawing/2014/main" id="{86F9B040-82EB-CB42-AB9C-0CC1F61643FE}"/>
                </a:ext>
              </a:extLst>
            </p:cNvPr>
            <p:cNvGrpSpPr/>
            <p:nvPr/>
          </p:nvGrpSpPr>
          <p:grpSpPr>
            <a:xfrm>
              <a:off x="211620" y="3953654"/>
              <a:ext cx="2670125" cy="527163"/>
              <a:chOff x="520477" y="5329210"/>
              <a:chExt cx="4027158" cy="580229"/>
            </a:xfrm>
          </p:grpSpPr>
          <p:sp>
            <p:nvSpPr>
              <p:cNvPr id="49" name="Rounded Rectangle 48">
                <a:extLst>
                  <a:ext uri="{FF2B5EF4-FFF2-40B4-BE49-F238E27FC236}">
                    <a16:creationId xmlns:a16="http://schemas.microsoft.com/office/drawing/2014/main" id="{99D98E00-718A-434C-AC1C-7607CDC8795E}"/>
                  </a:ext>
                </a:extLst>
              </p:cNvPr>
              <p:cNvSpPr/>
              <p:nvPr/>
            </p:nvSpPr>
            <p:spPr>
              <a:xfrm>
                <a:off x="520477" y="5329210"/>
                <a:ext cx="3993537" cy="580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0" name="TextBox 49">
                <a:extLst>
                  <a:ext uri="{FF2B5EF4-FFF2-40B4-BE49-F238E27FC236}">
                    <a16:creationId xmlns:a16="http://schemas.microsoft.com/office/drawing/2014/main" id="{B0B75072-45EF-524C-99E6-76910E4850B0}"/>
                  </a:ext>
                </a:extLst>
              </p:cNvPr>
              <p:cNvSpPr txBox="1"/>
              <p:nvPr/>
            </p:nvSpPr>
            <p:spPr>
              <a:xfrm>
                <a:off x="710144" y="5345930"/>
                <a:ext cx="3837491" cy="279476"/>
              </a:xfrm>
              <a:prstGeom prst="rect">
                <a:avLst/>
              </a:prstGeom>
              <a:noFill/>
            </p:spPr>
            <p:txBody>
              <a:bodyPr wrap="square" rtlCol="0">
                <a:spAutoFit/>
              </a:bodyPr>
              <a:lstStyle/>
              <a:p>
                <a:pPr algn="ctr"/>
                <a:endParaRPr lang="en-US" sz="1050" dirty="0"/>
              </a:p>
            </p:txBody>
          </p:sp>
        </p:grpSp>
        <p:sp>
          <p:nvSpPr>
            <p:cNvPr id="47" name="Rectangle 46"/>
            <p:cNvSpPr/>
            <p:nvPr/>
          </p:nvSpPr>
          <p:spPr>
            <a:xfrm>
              <a:off x="490295" y="3957600"/>
              <a:ext cx="2359896" cy="523220"/>
            </a:xfrm>
            <a:prstGeom prst="rect">
              <a:avLst/>
            </a:prstGeom>
          </p:spPr>
          <p:txBody>
            <a:bodyPr wrap="square">
              <a:spAutoFit/>
            </a:bodyPr>
            <a:lstStyle/>
            <a:p>
              <a:r>
                <a:rPr lang="en-GB" sz="1400" dirty="0">
                  <a:solidFill>
                    <a:srgbClr val="007ABB"/>
                  </a:solidFill>
                  <a:latin typeface="Arial" panose="020B0604020202020204" pitchFamily="34" charset="0"/>
                  <a:cs typeface="Arial" panose="020B0604020202020204" pitchFamily="34" charset="0"/>
                </a:rPr>
                <a:t>Data available at </a:t>
              </a:r>
              <a:r>
                <a:rPr lang="en-GB" sz="1400" b="1" dirty="0">
                  <a:solidFill>
                    <a:srgbClr val="007ABB"/>
                  </a:solidFill>
                  <a:latin typeface="Arial" panose="020B0604020202020204" pitchFamily="34" charset="0"/>
                  <a:cs typeface="Arial" panose="020B0604020202020204" pitchFamily="34" charset="0"/>
                  <a:hlinkClick r:id="rId3"/>
                </a:rPr>
                <a:t>https://tossd.online/</a:t>
              </a:r>
              <a:r>
                <a:rPr lang="en-GB" sz="1400" b="1" dirty="0">
                  <a:solidFill>
                    <a:srgbClr val="007ABB"/>
                  </a:solidFill>
                  <a:latin typeface="Arial" panose="020B0604020202020204" pitchFamily="34" charset="0"/>
                  <a:cs typeface="Arial" panose="020B0604020202020204" pitchFamily="34" charset="0"/>
                </a:rPr>
                <a:t> </a:t>
              </a:r>
            </a:p>
          </p:txBody>
        </p:sp>
        <p:pic>
          <p:nvPicPr>
            <p:cNvPr id="48" name="Picture 47">
              <a:extLst>
                <a:ext uri="{FF2B5EF4-FFF2-40B4-BE49-F238E27FC236}">
                  <a16:creationId xmlns:a16="http://schemas.microsoft.com/office/drawing/2014/main" id="{0105DEE7-5D78-7443-B782-0E51FC633796}"/>
                </a:ext>
              </a:extLst>
            </p:cNvPr>
            <p:cNvPicPr>
              <a:picLocks noChangeAspect="1"/>
            </p:cNvPicPr>
            <p:nvPr/>
          </p:nvPicPr>
          <p:blipFill>
            <a:blip r:embed="rId4"/>
            <a:stretch>
              <a:fillRect/>
            </a:stretch>
          </p:blipFill>
          <p:spPr>
            <a:xfrm>
              <a:off x="281558" y="3998175"/>
              <a:ext cx="152921" cy="158930"/>
            </a:xfrm>
            <a:prstGeom prst="rect">
              <a:avLst/>
            </a:prstGeom>
          </p:spPr>
        </p:pic>
      </p:grpSp>
    </p:spTree>
    <p:extLst>
      <p:ext uri="{BB962C8B-B14F-4D97-AF65-F5344CB8AC3E}">
        <p14:creationId xmlns:p14="http://schemas.microsoft.com/office/powerpoint/2010/main" val="891326928"/>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6" grpId="0"/>
      <p:bldP spid="37" grpId="0" build="p"/>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9E60BE3-A7EB-0240-BDEF-648F3921CE06}"/>
              </a:ext>
            </a:extLst>
          </p:cNvPr>
          <p:cNvSpPr/>
          <p:nvPr/>
        </p:nvSpPr>
        <p:spPr>
          <a:xfrm>
            <a:off x="0" y="1816999"/>
            <a:ext cx="6097308" cy="5041002"/>
          </a:xfrm>
          <a:prstGeom prst="rect">
            <a:avLst/>
          </a:prstGeom>
          <a:solidFill>
            <a:srgbClr val="1649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CB8012D-5DA0-4841-9076-36213D94E994}"/>
              </a:ext>
            </a:extLst>
          </p:cNvPr>
          <p:cNvSpPr/>
          <p:nvPr/>
        </p:nvSpPr>
        <p:spPr>
          <a:xfrm>
            <a:off x="6097308" y="1816999"/>
            <a:ext cx="6097308" cy="5041002"/>
          </a:xfrm>
          <a:prstGeom prst="rect">
            <a:avLst/>
          </a:prstGeom>
          <a:solidFill>
            <a:srgbClr val="16496B">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824E2CA-7C9A-C64E-B89A-1E402C32FD72}"/>
              </a:ext>
            </a:extLst>
          </p:cNvPr>
          <p:cNvSpPr txBox="1"/>
          <p:nvPr/>
        </p:nvSpPr>
        <p:spPr>
          <a:xfrm>
            <a:off x="6130128" y="2061625"/>
            <a:ext cx="5945961" cy="3636893"/>
          </a:xfrm>
          <a:prstGeom prst="rect">
            <a:avLst/>
          </a:prstGeom>
          <a:noFill/>
        </p:spPr>
        <p:txBody>
          <a:bodyPr wrap="square" rtlCol="0">
            <a:spAutoFit/>
          </a:bodyPr>
          <a:lstStyle/>
          <a:p>
            <a:r>
              <a:rPr lang="fr-FR" sz="2100" b="1" dirty="0">
                <a:solidFill>
                  <a:schemeClr val="bg1"/>
                </a:solidFill>
                <a:latin typeface="Arial" panose="020B0604020202020204" pitchFamily="34" charset="0"/>
                <a:ea typeface="HELVETICA 75" panose="02000503000000020004" pitchFamily="2" charset="0"/>
                <a:cs typeface="Arial" panose="020B0604020202020204" pitchFamily="34" charset="0"/>
              </a:rPr>
              <a:t>The UN has </a:t>
            </a:r>
            <a:r>
              <a:rPr lang="fr-FR" sz="2100" b="1" dirty="0" err="1">
                <a:solidFill>
                  <a:schemeClr val="bg1"/>
                </a:solidFill>
                <a:latin typeface="Arial" panose="020B0604020202020204" pitchFamily="34" charset="0"/>
                <a:ea typeface="HELVETICA 75" panose="02000503000000020004" pitchFamily="2" charset="0"/>
                <a:cs typeface="Arial" panose="020B0604020202020204" pitchFamily="34" charset="0"/>
              </a:rPr>
              <a:t>adopted</a:t>
            </a:r>
            <a:r>
              <a:rPr lang="fr-FR" sz="2100" b="1" dirty="0">
                <a:solidFill>
                  <a:schemeClr val="bg1"/>
                </a:solidFill>
                <a:latin typeface="Arial" panose="020B0604020202020204" pitchFamily="34" charset="0"/>
                <a:ea typeface="HELVETICA 75" panose="02000503000000020004" pitchFamily="2" charset="0"/>
                <a:cs typeface="Arial" panose="020B0604020202020204" pitchFamily="34" charset="0"/>
              </a:rPr>
              <a:t> TOSSD as a data source for the SDG </a:t>
            </a:r>
            <a:r>
              <a:rPr lang="fr-FR" sz="2100" b="1" dirty="0" err="1">
                <a:solidFill>
                  <a:schemeClr val="bg1"/>
                </a:solidFill>
                <a:latin typeface="Arial" panose="020B0604020202020204" pitchFamily="34" charset="0"/>
                <a:ea typeface="HELVETICA 75" panose="02000503000000020004" pitchFamily="2" charset="0"/>
                <a:cs typeface="Arial" panose="020B0604020202020204" pitchFamily="34" charset="0"/>
              </a:rPr>
              <a:t>indicator</a:t>
            </a:r>
            <a:r>
              <a:rPr lang="fr-FR" sz="2100" b="1" dirty="0">
                <a:solidFill>
                  <a:schemeClr val="bg1"/>
                </a:solidFill>
                <a:latin typeface="Arial" panose="020B0604020202020204" pitchFamily="34" charset="0"/>
                <a:ea typeface="HELVETICA 75" panose="02000503000000020004" pitchFamily="2" charset="0"/>
                <a:cs typeface="Arial" panose="020B0604020202020204" pitchFamily="34" charset="0"/>
              </a:rPr>
              <a:t> 17.3.1. :</a:t>
            </a:r>
          </a:p>
          <a:p>
            <a:endParaRPr lang="es-CO" sz="2100" dirty="0">
              <a:solidFill>
                <a:srgbClr val="FF0000"/>
              </a:solidFill>
              <a:latin typeface="Arial" panose="020B0604020202020204" pitchFamily="34" charset="0"/>
              <a:cs typeface="Arial" panose="020B0604020202020204" pitchFamily="34" charset="0"/>
            </a:endParaRPr>
          </a:p>
          <a:p>
            <a:pPr>
              <a:spcAft>
                <a:spcPts val="1600"/>
              </a:spcAft>
            </a:pPr>
            <a:r>
              <a:rPr lang="fr-FR" sz="2100" dirty="0">
                <a:solidFill>
                  <a:srgbClr val="C6D2DA"/>
                </a:solidFill>
                <a:latin typeface="Arial" panose="020B0604020202020204" pitchFamily="34" charset="0"/>
                <a:ea typeface="HELVETICA 75" panose="02000503000000020004" pitchFamily="2" charset="0"/>
                <a:cs typeface="Arial" panose="020B0604020202020204" pitchFamily="34" charset="0"/>
              </a:rPr>
              <a:t>17.3.1</a:t>
            </a:r>
            <a:r>
              <a:rPr lang="en-US" sz="2100" dirty="0">
                <a:solidFill>
                  <a:srgbClr val="C6D2DA"/>
                </a:solidFill>
                <a:latin typeface="Arial" panose="020B0604020202020204" pitchFamily="34" charset="0"/>
                <a:ea typeface="HELVETICA 75" panose="02000503000000020004" pitchFamily="2" charset="0"/>
                <a:cs typeface="Arial" panose="020B0604020202020204" pitchFamily="34" charset="0"/>
              </a:rPr>
              <a:t> Additional financial resources mobilized for developing countries from multiple sources.</a:t>
            </a:r>
            <a:endParaRPr lang="fr-FR" sz="2100" dirty="0">
              <a:solidFill>
                <a:srgbClr val="C6D2DA"/>
              </a:solidFill>
              <a:latin typeface="Arial" panose="020B0604020202020204" pitchFamily="34" charset="0"/>
              <a:ea typeface="HELVETICA 75" panose="02000503000000020004" pitchFamily="2" charset="0"/>
              <a:cs typeface="Arial" panose="020B0604020202020204" pitchFamily="34" charset="0"/>
            </a:endParaRPr>
          </a:p>
          <a:p>
            <a:pPr marL="457200" indent="-457200">
              <a:buAutoNum type="alphaLcPeriod"/>
            </a:pPr>
            <a:r>
              <a:rPr lang="en-US" sz="1600" dirty="0">
                <a:solidFill>
                  <a:schemeClr val="bg1"/>
                </a:solidFill>
                <a:latin typeface="Arial" panose="020B0604020202020204" pitchFamily="34" charset="0"/>
                <a:ea typeface="HELVETICA 75" panose="02000503000000020004" pitchFamily="2" charset="0"/>
                <a:cs typeface="Arial" panose="020B0604020202020204" pitchFamily="34" charset="0"/>
              </a:rPr>
              <a:t>Official sustainable development grants</a:t>
            </a:r>
          </a:p>
          <a:p>
            <a:pPr marL="457200" indent="-457200">
              <a:buAutoNum type="alphaLcPeriod"/>
            </a:pPr>
            <a:r>
              <a:rPr lang="en-US" sz="1600" dirty="0">
                <a:solidFill>
                  <a:schemeClr val="bg1"/>
                </a:solidFill>
                <a:latin typeface="Arial" panose="020B0604020202020204" pitchFamily="34" charset="0"/>
                <a:ea typeface="HELVETICA 75" panose="02000503000000020004" pitchFamily="2" charset="0"/>
                <a:cs typeface="Arial" panose="020B0604020202020204" pitchFamily="34" charset="0"/>
              </a:rPr>
              <a:t>Official concessional sustainable development loans, </a:t>
            </a:r>
          </a:p>
          <a:p>
            <a:pPr marL="457200" indent="-457200">
              <a:buAutoNum type="alphaLcPeriod"/>
            </a:pPr>
            <a:r>
              <a:rPr lang="en-US" sz="1600" dirty="0">
                <a:solidFill>
                  <a:schemeClr val="bg1"/>
                </a:solidFill>
                <a:latin typeface="Arial" panose="020B0604020202020204" pitchFamily="34" charset="0"/>
                <a:ea typeface="HELVETICA 75" panose="02000503000000020004" pitchFamily="2" charset="0"/>
                <a:cs typeface="Arial" panose="020B0604020202020204" pitchFamily="34" charset="0"/>
              </a:rPr>
              <a:t>Official non-concessional sustainable development loans,</a:t>
            </a:r>
          </a:p>
          <a:p>
            <a:pPr marL="457200" indent="-457200">
              <a:buAutoNum type="alphaLcPeriod"/>
            </a:pPr>
            <a:r>
              <a:rPr lang="en-US" sz="1600" dirty="0">
                <a:solidFill>
                  <a:schemeClr val="bg1"/>
                </a:solidFill>
                <a:latin typeface="Arial" panose="020B0604020202020204" pitchFamily="34" charset="0"/>
                <a:ea typeface="HELVETICA 75" panose="02000503000000020004" pitchFamily="2" charset="0"/>
                <a:cs typeface="Arial" panose="020B0604020202020204" pitchFamily="34" charset="0"/>
              </a:rPr>
              <a:t>Foreign direct investment</a:t>
            </a:r>
          </a:p>
          <a:p>
            <a:pPr marL="457200" indent="-457200">
              <a:buAutoNum type="alphaLcPeriod"/>
            </a:pPr>
            <a:r>
              <a:rPr lang="en-US" sz="1600" dirty="0">
                <a:solidFill>
                  <a:schemeClr val="bg1"/>
                </a:solidFill>
                <a:latin typeface="Arial" panose="020B0604020202020204" pitchFamily="34" charset="0"/>
                <a:ea typeface="HELVETICA 75" panose="02000503000000020004" pitchFamily="2" charset="0"/>
                <a:cs typeface="Arial" panose="020B0604020202020204" pitchFamily="34" charset="0"/>
              </a:rPr>
              <a:t>Mobilised private finance (MPF) on an experimental basis, and </a:t>
            </a:r>
          </a:p>
          <a:p>
            <a:pPr marL="457200" indent="-457200">
              <a:buAutoNum type="alphaLcPeriod"/>
            </a:pPr>
            <a:r>
              <a:rPr lang="en-US" sz="1600" dirty="0">
                <a:solidFill>
                  <a:schemeClr val="bg1"/>
                </a:solidFill>
                <a:latin typeface="Arial" panose="020B0604020202020204" pitchFamily="34" charset="0"/>
                <a:ea typeface="HELVETICA 75" panose="02000503000000020004" pitchFamily="2" charset="0"/>
                <a:cs typeface="Arial" panose="020B0604020202020204" pitchFamily="34" charset="0"/>
              </a:rPr>
              <a:t>Private grants.</a:t>
            </a:r>
            <a:endParaRPr lang="es-CO" sz="1600" dirty="0">
              <a:solidFill>
                <a:srgbClr val="C6D2DA"/>
              </a:solidFill>
              <a:latin typeface="Arial" panose="020B0604020202020204" pitchFamily="34" charset="0"/>
              <a:ea typeface="HELVETICA 75" panose="02000503000000020004" pitchFamily="2" charset="0"/>
              <a:cs typeface="Arial" panose="020B0604020202020204" pitchFamily="34" charset="0"/>
            </a:endParaRPr>
          </a:p>
        </p:txBody>
      </p:sp>
      <p:cxnSp>
        <p:nvCxnSpPr>
          <p:cNvPr id="27" name="Straight Connector 26">
            <a:extLst>
              <a:ext uri="{FF2B5EF4-FFF2-40B4-BE49-F238E27FC236}">
                <a16:creationId xmlns:a16="http://schemas.microsoft.com/office/drawing/2014/main" id="{41A85220-B1D6-D043-BBD4-A1F6FE5366FE}"/>
              </a:ext>
            </a:extLst>
          </p:cNvPr>
          <p:cNvCxnSpPr/>
          <p:nvPr/>
        </p:nvCxnSpPr>
        <p:spPr>
          <a:xfrm>
            <a:off x="457639" y="1492195"/>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E19157C-2F52-0E47-8D83-A4922E25044D}"/>
              </a:ext>
            </a:extLst>
          </p:cNvPr>
          <p:cNvSpPr txBox="1"/>
          <p:nvPr/>
        </p:nvSpPr>
        <p:spPr>
          <a:xfrm>
            <a:off x="374213" y="2952505"/>
            <a:ext cx="5156613" cy="1384995"/>
          </a:xfrm>
          <a:prstGeom prst="rect">
            <a:avLst/>
          </a:prstGeom>
          <a:noFill/>
        </p:spPr>
        <p:txBody>
          <a:bodyPr wrap="square" rtlCol="0">
            <a:spAutoFit/>
          </a:bodyPr>
          <a:lstStyle/>
          <a:p>
            <a:pPr marL="342900" indent="-342900">
              <a:spcAft>
                <a:spcPts val="1600"/>
              </a:spcAft>
              <a:buFont typeface="Arial" panose="020B0604020202020204" pitchFamily="34" charset="0"/>
              <a:buChar char="•"/>
            </a:pPr>
            <a:r>
              <a:rPr lang="fr-FR" sz="2100" b="1" dirty="0">
                <a:solidFill>
                  <a:schemeClr val="bg1"/>
                </a:solidFill>
                <a:latin typeface="Arial" panose="020B0604020202020204" pitchFamily="34" charset="0"/>
                <a:ea typeface="HELVETICA 75" panose="02000503000000020004" pitchFamily="2" charset="0"/>
                <a:cs typeface="Arial" panose="020B0604020202020204" pitchFamily="34" charset="0"/>
              </a:rPr>
              <a:t>SDG target 17.3 seeks to «</a:t>
            </a:r>
            <a:r>
              <a:rPr lang="en-US" sz="2100" b="1" dirty="0">
                <a:solidFill>
                  <a:schemeClr val="bg1"/>
                </a:solidFill>
                <a:latin typeface="Arial" panose="020B0604020202020204" pitchFamily="34" charset="0"/>
                <a:ea typeface="HELVETICA 75" panose="02000503000000020004" pitchFamily="2" charset="0"/>
                <a:cs typeface="Arial" panose="020B0604020202020204" pitchFamily="34" charset="0"/>
              </a:rPr>
              <a:t>Mobilize additional financial resources for developing countries from multiple sources</a:t>
            </a:r>
            <a:r>
              <a:rPr lang="fr-FR" sz="2100" b="1" dirty="0">
                <a:solidFill>
                  <a:schemeClr val="bg1"/>
                </a:solidFill>
                <a:latin typeface="Arial" panose="020B0604020202020204" pitchFamily="34" charset="0"/>
                <a:ea typeface="HELVETICA 75" panose="02000503000000020004" pitchFamily="2" charset="0"/>
                <a:cs typeface="Arial" panose="020B0604020202020204" pitchFamily="34" charset="0"/>
              </a:rPr>
              <a:t>»</a:t>
            </a:r>
            <a:endParaRPr lang="en-GB" sz="2100" b="1" dirty="0">
              <a:solidFill>
                <a:schemeClr val="bg1"/>
              </a:solidFill>
              <a:latin typeface="Arial" panose="020B0604020202020204" pitchFamily="34" charset="0"/>
              <a:ea typeface="HELVETICA 75" panose="02000503000000020004" pitchFamily="2" charset="0"/>
              <a:cs typeface="Arial" panose="020B0604020202020204" pitchFamily="34" charset="0"/>
            </a:endParaRPr>
          </a:p>
        </p:txBody>
      </p:sp>
      <p:pic>
        <p:nvPicPr>
          <p:cNvPr id="11" name="Picture 10"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215E0A7-C91E-DF47-811F-AD6D2011821E}"/>
              </a:ext>
            </a:extLst>
          </p:cNvPr>
          <p:cNvSpPr txBox="1"/>
          <p:nvPr/>
        </p:nvSpPr>
        <p:spPr>
          <a:xfrm>
            <a:off x="374213" y="222892"/>
            <a:ext cx="10282404" cy="369332"/>
          </a:xfrm>
          <a:prstGeom prst="rect">
            <a:avLst/>
          </a:prstGeom>
          <a:noFill/>
        </p:spPr>
        <p:txBody>
          <a:bodyPr wrap="square" rtlCol="0">
            <a:spAutoFit/>
          </a:bodyPr>
          <a:lstStyle/>
          <a:p>
            <a:r>
              <a:rPr lang="fr-FR" b="1" dirty="0" err="1">
                <a:solidFill>
                  <a:srgbClr val="F2682D"/>
                </a:solidFill>
                <a:latin typeface="Arial" panose="020B0604020202020204" pitchFamily="34" charset="0"/>
                <a:ea typeface="HELVETICA 75" panose="02000503000000020004" pitchFamily="2" charset="0"/>
                <a:cs typeface="Arial" panose="020B0604020202020204" pitchFamily="34" charset="0"/>
              </a:rPr>
              <a:t>Why</a:t>
            </a:r>
            <a:r>
              <a:rPr lang="fr-FR" b="1" dirty="0">
                <a:solidFill>
                  <a:srgbClr val="F2682D"/>
                </a:solidFill>
                <a:latin typeface="Arial" panose="020B0604020202020204" pitchFamily="34" charset="0"/>
                <a:ea typeface="HELVETICA 75" panose="02000503000000020004" pitchFamily="2" charset="0"/>
                <a:cs typeface="Arial" panose="020B0604020202020204" pitchFamily="34" charset="0"/>
              </a:rPr>
              <a:t> </a:t>
            </a:r>
            <a:r>
              <a:rPr lang="fr-FR" b="1" dirty="0" err="1">
                <a:solidFill>
                  <a:srgbClr val="F2682D"/>
                </a:solidFill>
                <a:latin typeface="Arial" panose="020B0604020202020204" pitchFamily="34" charset="0"/>
                <a:ea typeface="HELVETICA 75" panose="02000503000000020004" pitchFamily="2" charset="0"/>
                <a:cs typeface="Arial" panose="020B0604020202020204" pitchFamily="34" charset="0"/>
              </a:rPr>
              <a:t>is</a:t>
            </a:r>
            <a:r>
              <a:rPr lang="fr-FR" b="1" dirty="0">
                <a:solidFill>
                  <a:srgbClr val="F2682D"/>
                </a:solidFill>
                <a:latin typeface="Arial" panose="020B0604020202020204" pitchFamily="34" charset="0"/>
                <a:ea typeface="HELVETICA 75" panose="02000503000000020004" pitchFamily="2" charset="0"/>
                <a:cs typeface="Arial" panose="020B0604020202020204" pitchFamily="34" charset="0"/>
              </a:rPr>
              <a:t> TOSSD </a:t>
            </a:r>
            <a:r>
              <a:rPr lang="fr-FR" b="1" dirty="0" err="1">
                <a:solidFill>
                  <a:srgbClr val="F2682D"/>
                </a:solidFill>
                <a:latin typeface="Arial" panose="020B0604020202020204" pitchFamily="34" charset="0"/>
                <a:ea typeface="HELVETICA 75" panose="02000503000000020004" pitchFamily="2" charset="0"/>
                <a:cs typeface="Arial" panose="020B0604020202020204" pitchFamily="34" charset="0"/>
              </a:rPr>
              <a:t>needed</a:t>
            </a:r>
            <a:r>
              <a:rPr lang="fr-FR" b="1" dirty="0">
                <a:solidFill>
                  <a:srgbClr val="F2682D"/>
                </a:solidFill>
                <a:latin typeface="Arial" panose="020B0604020202020204" pitchFamily="34" charset="0"/>
                <a:ea typeface="HELVETICA 75" panose="02000503000000020004" pitchFamily="2" charset="0"/>
                <a:cs typeface="Arial" panose="020B0604020202020204" pitchFamily="34" charset="0"/>
              </a:rPr>
              <a:t>? </a:t>
            </a:r>
          </a:p>
        </p:txBody>
      </p:sp>
      <p:sp>
        <p:nvSpPr>
          <p:cNvPr id="17" name="Text Placeholder 1">
            <a:extLst>
              <a:ext uri="{FF2B5EF4-FFF2-40B4-BE49-F238E27FC236}">
                <a16:creationId xmlns:a16="http://schemas.microsoft.com/office/drawing/2014/main" id="{E93186BE-A697-F74E-8AB5-0E00A1B90B8E}"/>
              </a:ext>
            </a:extLst>
          </p:cNvPr>
          <p:cNvSpPr txBox="1">
            <a:spLocks/>
          </p:cNvSpPr>
          <p:nvPr/>
        </p:nvSpPr>
        <p:spPr>
          <a:xfrm>
            <a:off x="374213" y="788809"/>
            <a:ext cx="10421606" cy="782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solidFill>
                  <a:srgbClr val="16496B"/>
                </a:solidFill>
                <a:latin typeface="Arial" panose="020B0604020202020204" pitchFamily="34" charset="0"/>
                <a:cs typeface="Arial" panose="020B0604020202020204" pitchFamily="34" charset="0"/>
              </a:rPr>
              <a:t>TOSSD </a:t>
            </a:r>
            <a:r>
              <a:rPr lang="fr-FR" sz="2600" b="1" dirty="0" err="1">
                <a:solidFill>
                  <a:srgbClr val="16496B"/>
                </a:solidFill>
                <a:latin typeface="Arial" panose="020B0604020202020204" pitchFamily="34" charset="0"/>
                <a:cs typeface="Arial" panose="020B0604020202020204" pitchFamily="34" charset="0"/>
              </a:rPr>
              <a:t>is</a:t>
            </a:r>
            <a:r>
              <a:rPr lang="fr-FR" sz="2600" b="1" dirty="0">
                <a:solidFill>
                  <a:srgbClr val="16496B"/>
                </a:solidFill>
                <a:latin typeface="Arial" panose="020B0604020202020204" pitchFamily="34" charset="0"/>
                <a:cs typeface="Arial" panose="020B0604020202020204" pitchFamily="34" charset="0"/>
              </a:rPr>
              <a:t> a data source for the SDG Indicator Framework</a:t>
            </a:r>
            <a:endParaRPr lang="es-ES" sz="2600" b="1" dirty="0">
              <a:solidFill>
                <a:srgbClr val="16496B"/>
              </a:solidFill>
              <a:latin typeface="Arial" panose="020B0604020202020204" pitchFamily="34" charset="0"/>
              <a:cs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2715EA93-8983-5541-B361-EB68C6C8CCF6}"/>
              </a:ext>
            </a:extLst>
          </p:cNvPr>
          <p:cNvPicPr>
            <a:picLocks noChangeAspect="1"/>
          </p:cNvPicPr>
          <p:nvPr/>
        </p:nvPicPr>
        <p:blipFill>
          <a:blip r:embed="rId3"/>
          <a:stretch>
            <a:fillRect/>
          </a:stretch>
        </p:blipFill>
        <p:spPr>
          <a:xfrm>
            <a:off x="193195" y="5021127"/>
            <a:ext cx="1716060" cy="1587356"/>
          </a:xfrm>
          <a:prstGeom prst="rect">
            <a:avLst/>
          </a:prstGeom>
        </p:spPr>
      </p:pic>
      <p:grpSp>
        <p:nvGrpSpPr>
          <p:cNvPr id="12" name="Group 11">
            <a:extLst>
              <a:ext uri="{FF2B5EF4-FFF2-40B4-BE49-F238E27FC236}">
                <a16:creationId xmlns:a16="http://schemas.microsoft.com/office/drawing/2014/main" id="{93352621-1390-8942-98CB-36CFC2AB18DD}"/>
              </a:ext>
            </a:extLst>
          </p:cNvPr>
          <p:cNvGrpSpPr/>
          <p:nvPr/>
        </p:nvGrpSpPr>
        <p:grpSpPr>
          <a:xfrm>
            <a:off x="6450605" y="6077744"/>
            <a:ext cx="4427302" cy="287663"/>
            <a:chOff x="6540277" y="5329211"/>
            <a:chExt cx="4427302" cy="287663"/>
          </a:xfrm>
        </p:grpSpPr>
        <p:grpSp>
          <p:nvGrpSpPr>
            <p:cNvPr id="14" name="Group 13">
              <a:extLst>
                <a:ext uri="{FF2B5EF4-FFF2-40B4-BE49-F238E27FC236}">
                  <a16:creationId xmlns:a16="http://schemas.microsoft.com/office/drawing/2014/main" id="{DD520616-42D7-9B4D-A0BC-DF834F1E1C29}"/>
                </a:ext>
              </a:extLst>
            </p:cNvPr>
            <p:cNvGrpSpPr/>
            <p:nvPr/>
          </p:nvGrpSpPr>
          <p:grpSpPr>
            <a:xfrm>
              <a:off x="6540277" y="5329211"/>
              <a:ext cx="4427302" cy="287663"/>
              <a:chOff x="520477" y="5329211"/>
              <a:chExt cx="4427302" cy="287663"/>
            </a:xfrm>
          </p:grpSpPr>
          <p:sp>
            <p:nvSpPr>
              <p:cNvPr id="16" name="Rounded Rectangle 15">
                <a:extLst>
                  <a:ext uri="{FF2B5EF4-FFF2-40B4-BE49-F238E27FC236}">
                    <a16:creationId xmlns:a16="http://schemas.microsoft.com/office/drawing/2014/main" id="{DAEEFDE6-FB05-4A41-AA0E-33D1ED37A909}"/>
                  </a:ext>
                </a:extLst>
              </p:cNvPr>
              <p:cNvSpPr/>
              <p:nvPr/>
            </p:nvSpPr>
            <p:spPr>
              <a:xfrm>
                <a:off x="520477" y="5329211"/>
                <a:ext cx="4427302" cy="2876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pic>
            <p:nvPicPr>
              <p:cNvPr id="18" name="Picture 17">
                <a:extLst>
                  <a:ext uri="{FF2B5EF4-FFF2-40B4-BE49-F238E27FC236}">
                    <a16:creationId xmlns:a16="http://schemas.microsoft.com/office/drawing/2014/main" id="{E914BA2A-277A-1A49-A41D-B9C0C748171E}"/>
                  </a:ext>
                </a:extLst>
              </p:cNvPr>
              <p:cNvPicPr>
                <a:picLocks noChangeAspect="1"/>
              </p:cNvPicPr>
              <p:nvPr/>
            </p:nvPicPr>
            <p:blipFill>
              <a:blip r:embed="rId4"/>
              <a:stretch>
                <a:fillRect/>
              </a:stretch>
            </p:blipFill>
            <p:spPr>
              <a:xfrm>
                <a:off x="580032" y="5399165"/>
                <a:ext cx="158930" cy="158930"/>
              </a:xfrm>
              <a:prstGeom prst="rect">
                <a:avLst/>
              </a:prstGeom>
            </p:spPr>
          </p:pic>
        </p:grpSp>
        <p:sp>
          <p:nvSpPr>
            <p:cNvPr id="15" name="TextBox 14">
              <a:extLst>
                <a:ext uri="{FF2B5EF4-FFF2-40B4-BE49-F238E27FC236}">
                  <a16:creationId xmlns:a16="http://schemas.microsoft.com/office/drawing/2014/main" id="{9B611D5F-284F-004B-BFFE-53BB3A9CDB85}"/>
                </a:ext>
              </a:extLst>
            </p:cNvPr>
            <p:cNvSpPr txBox="1"/>
            <p:nvPr/>
          </p:nvSpPr>
          <p:spPr>
            <a:xfrm>
              <a:off x="6729943" y="5345930"/>
              <a:ext cx="4237636" cy="253916"/>
            </a:xfrm>
            <a:prstGeom prst="rect">
              <a:avLst/>
            </a:prstGeom>
            <a:noFill/>
          </p:spPr>
          <p:txBody>
            <a:bodyPr wrap="square" rtlCol="0">
              <a:spAutoFit/>
            </a:bodyPr>
            <a:lstStyle/>
            <a:p>
              <a:r>
                <a:rPr lang="en-US" sz="1050" b="1" dirty="0">
                  <a:hlinkClick r:id="rId5"/>
                </a:rPr>
                <a:t>https://unstats.un.org/sdgs/metadata/?Text=&amp;Goal=17&amp;Target=17.3</a:t>
              </a:r>
              <a:r>
                <a:rPr lang="en-US" sz="1050" b="1" dirty="0"/>
                <a:t> </a:t>
              </a:r>
            </a:p>
          </p:txBody>
        </p:sp>
      </p:grpSp>
      <p:pic>
        <p:nvPicPr>
          <p:cNvPr id="1026" name="Picture 2" descr="SDG 17 – Partnerships For The Goals – Tourism for SD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6617" y="119754"/>
            <a:ext cx="1361524" cy="136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65647"/>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554E9-6536-304A-91A8-52D1278A233A}"/>
              </a:ext>
            </a:extLst>
          </p:cNvPr>
          <p:cNvSpPr>
            <a:spLocks noGrp="1"/>
          </p:cNvSpPr>
          <p:nvPr>
            <p:ph type="body" sz="quarter" idx="10"/>
          </p:nvPr>
        </p:nvSpPr>
        <p:spPr>
          <a:xfrm>
            <a:off x="341367" y="622895"/>
            <a:ext cx="9804119" cy="447504"/>
          </a:xfrm>
        </p:spPr>
        <p:txBody>
          <a:bodyPr>
            <a:noAutofit/>
          </a:bodyPr>
          <a:lstStyle/>
          <a:p>
            <a:r>
              <a:rPr lang="en-US" dirty="0"/>
              <a:t>More transparency to recipient countries </a:t>
            </a:r>
          </a:p>
        </p:txBody>
      </p:sp>
      <p:sp>
        <p:nvSpPr>
          <p:cNvPr id="10" name="Content Placeholder 2"/>
          <p:cNvSpPr txBox="1">
            <a:spLocks/>
          </p:cNvSpPr>
          <p:nvPr/>
        </p:nvSpPr>
        <p:spPr>
          <a:xfrm>
            <a:off x="250724" y="3419248"/>
            <a:ext cx="2834118" cy="2908685"/>
          </a:xfr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pPr>
            <a:r>
              <a:rPr lang="en-US" sz="2400" b="1" dirty="0"/>
              <a:t>753 additional </a:t>
            </a:r>
          </a:p>
          <a:p>
            <a:pPr marL="0" indent="0" algn="just">
              <a:spcBef>
                <a:spcPct val="0"/>
              </a:spcBef>
              <a:buNone/>
            </a:pPr>
            <a:r>
              <a:rPr lang="en-US" sz="2400" b="1" dirty="0"/>
              <a:t>activities </a:t>
            </a:r>
            <a:r>
              <a:rPr lang="en-US" sz="2400" dirty="0"/>
              <a:t>reported </a:t>
            </a:r>
          </a:p>
          <a:p>
            <a:pPr marL="0" indent="0" algn="just">
              <a:spcBef>
                <a:spcPct val="0"/>
              </a:spcBef>
              <a:buNone/>
            </a:pPr>
            <a:endParaRPr lang="en-US" sz="2400" dirty="0"/>
          </a:p>
          <a:p>
            <a:pPr marL="0" indent="0" algn="just">
              <a:spcBef>
                <a:spcPct val="0"/>
              </a:spcBef>
              <a:buNone/>
            </a:pPr>
            <a:r>
              <a:rPr lang="en-US" sz="2400" b="1" dirty="0"/>
              <a:t>+ 116.4 % in volume terms </a:t>
            </a:r>
            <a:r>
              <a:rPr lang="en-US" sz="2400" dirty="0"/>
              <a:t>(compared to OECD statistics on development finance)</a:t>
            </a:r>
          </a:p>
          <a:p>
            <a:pPr marL="0" indent="0" algn="just">
              <a:spcBef>
                <a:spcPct val="0"/>
              </a:spcBef>
              <a:buNone/>
            </a:pPr>
            <a:endParaRPr lang="en-US" sz="2400" dirty="0"/>
          </a:p>
          <a:p>
            <a:pPr marL="0" indent="0" algn="just">
              <a:spcBef>
                <a:spcPct val="0"/>
              </a:spcBef>
              <a:buNone/>
            </a:pPr>
            <a:endParaRPr lang="en-US" sz="2400" dirty="0"/>
          </a:p>
          <a:p>
            <a:pPr marL="0" indent="0" algn="just">
              <a:spcBef>
                <a:spcPct val="0"/>
              </a:spcBef>
              <a:buNone/>
            </a:pPr>
            <a:endParaRPr lang="en-US" sz="2400" dirty="0"/>
          </a:p>
          <a:p>
            <a:pPr marL="0" indent="0" algn="just">
              <a:spcBef>
                <a:spcPct val="0"/>
              </a:spcBef>
              <a:buFont typeface="Arial" panose="020B0604020202020204" pitchFamily="34" charset="0"/>
              <a:buNone/>
            </a:pPr>
            <a:endParaRPr lang="en-US" sz="2400" b="1" dirty="0"/>
          </a:p>
        </p:txBody>
      </p:sp>
      <p:sp>
        <p:nvSpPr>
          <p:cNvPr id="12" name="Rectangle 11"/>
          <p:cNvSpPr/>
          <p:nvPr/>
        </p:nvSpPr>
        <p:spPr>
          <a:xfrm>
            <a:off x="3244149" y="4829175"/>
            <a:ext cx="1951359" cy="1429138"/>
          </a:xfrm>
          <a:prstGeom prst="rect">
            <a:avLst/>
          </a:prstGeom>
          <a:solidFill>
            <a:srgbClr val="3A648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400" b="1" dirty="0"/>
              <a:t>OECD </a:t>
            </a:r>
            <a:r>
              <a:rPr lang="fr-FR" sz="2400" b="1" dirty="0" err="1"/>
              <a:t>statistics</a:t>
            </a:r>
            <a:r>
              <a:rPr lang="fr-FR" sz="2400" b="1" dirty="0"/>
              <a:t>: </a:t>
            </a:r>
          </a:p>
          <a:p>
            <a:pPr algn="ctr"/>
            <a:r>
              <a:rPr lang="en-GB" sz="2400" b="1" dirty="0"/>
              <a:t>USD</a:t>
            </a:r>
            <a:r>
              <a:rPr lang="fr-FR" sz="2400" b="1" dirty="0"/>
              <a:t> 1.06 </a:t>
            </a:r>
            <a:r>
              <a:rPr lang="fr-FR" sz="2400" b="1" dirty="0" err="1"/>
              <a:t>bn</a:t>
            </a:r>
            <a:r>
              <a:rPr lang="fr-FR" sz="2400" b="1" dirty="0"/>
              <a:t>.  </a:t>
            </a:r>
            <a:endParaRPr lang="fr-FR" sz="2400" b="1" dirty="0">
              <a:cs typeface="Calibri"/>
            </a:endParaRPr>
          </a:p>
        </p:txBody>
      </p:sp>
      <p:sp>
        <p:nvSpPr>
          <p:cNvPr id="17" name="TextBox 16"/>
          <p:cNvSpPr txBox="1"/>
          <p:nvPr/>
        </p:nvSpPr>
        <p:spPr>
          <a:xfrm>
            <a:off x="7484434" y="2477615"/>
            <a:ext cx="4707566" cy="3539430"/>
          </a:xfrm>
          <a:prstGeom prst="rect">
            <a:avLst/>
          </a:prstGeom>
          <a:noFill/>
          <a:ln w="25400">
            <a:solidFill>
              <a:srgbClr val="6F8DA2"/>
            </a:solidFill>
            <a:prstDash val="dash"/>
          </a:ln>
        </p:spPr>
        <p:txBody>
          <a:bodyPr wrap="square" rtlCol="0">
            <a:spAutoFit/>
          </a:bodyPr>
          <a:lstStyle/>
          <a:p>
            <a:r>
              <a:rPr lang="en-US" sz="1600" b="1" dirty="0"/>
              <a:t>Examples of previously unreported activities</a:t>
            </a:r>
          </a:p>
          <a:p>
            <a:endParaRPr lang="en-US" sz="1600" b="1" dirty="0"/>
          </a:p>
          <a:p>
            <a:r>
              <a:rPr lang="en-US" sz="1600" b="1" dirty="0"/>
              <a:t>South-South co-operation:</a:t>
            </a:r>
          </a:p>
          <a:p>
            <a:pPr marL="285750" indent="-285750">
              <a:buFont typeface="Arial" panose="020B0604020202020204" pitchFamily="34" charset="0"/>
              <a:buChar char="•"/>
            </a:pPr>
            <a:r>
              <a:rPr lang="en-US" sz="1600" dirty="0"/>
              <a:t>Food assistance to ensure nutrition security after the Beirut explosion by Brazil</a:t>
            </a:r>
          </a:p>
          <a:p>
            <a:endParaRPr lang="en-US" sz="1600" dirty="0"/>
          </a:p>
          <a:p>
            <a:r>
              <a:rPr lang="en-US" sz="1600" b="1" dirty="0"/>
              <a:t>Activities beyond ODA for DAC members:</a:t>
            </a:r>
          </a:p>
          <a:p>
            <a:pPr marL="285750" indent="-285750">
              <a:buFont typeface="Arial" panose="020B0604020202020204" pitchFamily="34" charset="0"/>
              <a:buChar char="•"/>
            </a:pPr>
            <a:r>
              <a:rPr lang="en-US" sz="1600" dirty="0"/>
              <a:t>Radiation detection capabilities activities in the Beirut Port</a:t>
            </a:r>
          </a:p>
          <a:p>
            <a:pPr marL="285750" indent="-285750">
              <a:buFont typeface="Arial" panose="020B0604020202020204" pitchFamily="34" charset="0"/>
              <a:buChar char="•"/>
            </a:pPr>
            <a:r>
              <a:rPr lang="en-US" sz="1600" dirty="0"/>
              <a:t>Intercultural and interreligious dialogue</a:t>
            </a:r>
          </a:p>
          <a:p>
            <a:endParaRPr lang="en-US" sz="1600" dirty="0"/>
          </a:p>
          <a:p>
            <a:r>
              <a:rPr lang="en-US" sz="1600" b="1" dirty="0"/>
              <a:t>Non-core resources by multilateral </a:t>
            </a:r>
            <a:r>
              <a:rPr lang="en-US" sz="1600" b="1" dirty="0" err="1"/>
              <a:t>organisations</a:t>
            </a:r>
            <a:r>
              <a:rPr lang="en-US" sz="1600" b="1" dirty="0"/>
              <a:t>:</a:t>
            </a:r>
          </a:p>
          <a:p>
            <a:pPr marL="285750" indent="-285750">
              <a:buFont typeface="Arial" panose="020B0604020202020204" pitchFamily="34" charset="0"/>
              <a:buChar char="•"/>
            </a:pPr>
            <a:r>
              <a:rPr lang="en-US" sz="1600" dirty="0"/>
              <a:t>Strengthening of decent work to mitigate stress factors by International </a:t>
            </a:r>
            <a:r>
              <a:rPr lang="en-US" sz="1600" dirty="0" err="1"/>
              <a:t>Labour</a:t>
            </a:r>
            <a:r>
              <a:rPr lang="en-US" sz="1600" dirty="0"/>
              <a:t> </a:t>
            </a:r>
            <a:r>
              <a:rPr lang="en-US" sz="1600" dirty="0" err="1"/>
              <a:t>Organisation</a:t>
            </a:r>
            <a:endParaRPr lang="en-US" sz="1600" dirty="0"/>
          </a:p>
        </p:txBody>
      </p:sp>
      <p:sp>
        <p:nvSpPr>
          <p:cNvPr id="20" name="Rectangle 19"/>
          <p:cNvSpPr/>
          <p:nvPr/>
        </p:nvSpPr>
        <p:spPr>
          <a:xfrm>
            <a:off x="5297568" y="3681572"/>
            <a:ext cx="1951359" cy="2569732"/>
          </a:xfrm>
          <a:prstGeom prst="rect">
            <a:avLst/>
          </a:prstGeom>
          <a:solidFill>
            <a:srgbClr val="6F8DA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2400" b="1" dirty="0"/>
          </a:p>
          <a:p>
            <a:pPr algn="ctr"/>
            <a:endParaRPr lang="fr-FR" sz="2400" b="1" dirty="0"/>
          </a:p>
          <a:p>
            <a:pPr algn="ctr"/>
            <a:r>
              <a:rPr lang="fr-FR" sz="2500" b="1" dirty="0"/>
              <a:t>TOSSD </a:t>
            </a:r>
          </a:p>
          <a:p>
            <a:pPr algn="ctr"/>
            <a:r>
              <a:rPr lang="fr-FR" sz="2500" b="1" dirty="0"/>
              <a:t>USD 2.29 </a:t>
            </a:r>
            <a:r>
              <a:rPr lang="fr-FR" sz="2500" b="1" dirty="0" err="1"/>
              <a:t>bn</a:t>
            </a:r>
            <a:r>
              <a:rPr lang="fr-FR" sz="2500" b="1" dirty="0"/>
              <a:t>.</a:t>
            </a:r>
            <a:endParaRPr lang="fr-FR" sz="2500" b="1" dirty="0">
              <a:cs typeface="Calibri"/>
            </a:endParaRPr>
          </a:p>
        </p:txBody>
      </p:sp>
      <p:sp>
        <p:nvSpPr>
          <p:cNvPr id="5" name="Rectangle 4"/>
          <p:cNvSpPr/>
          <p:nvPr/>
        </p:nvSpPr>
        <p:spPr>
          <a:xfrm>
            <a:off x="577272" y="2292949"/>
            <a:ext cx="3134758" cy="369332"/>
          </a:xfrm>
          <a:prstGeom prst="rect">
            <a:avLst/>
          </a:prstGeom>
          <a:solidFill>
            <a:srgbClr val="F26A2D"/>
          </a:solidFill>
        </p:spPr>
        <p:txBody>
          <a:bodyPr wrap="square">
            <a:spAutoFit/>
          </a:bodyPr>
          <a:lstStyle/>
          <a:p>
            <a:pPr>
              <a:spcBef>
                <a:spcPct val="0"/>
              </a:spcBef>
            </a:pPr>
            <a:r>
              <a:rPr lang="en-US" dirty="0">
                <a:solidFill>
                  <a:schemeClr val="bg1"/>
                </a:solidFill>
              </a:rPr>
              <a:t>For example, for </a:t>
            </a:r>
            <a:r>
              <a:rPr lang="en-US" b="1" dirty="0">
                <a:solidFill>
                  <a:schemeClr val="bg1"/>
                </a:solidFill>
              </a:rPr>
              <a:t>Lebanon</a:t>
            </a:r>
            <a:endParaRPr lang="en-GB" dirty="0">
              <a:solidFill>
                <a:schemeClr val="bg1"/>
              </a:solidFill>
            </a:endParaRPr>
          </a:p>
        </p:txBody>
      </p:sp>
      <p:cxnSp>
        <p:nvCxnSpPr>
          <p:cNvPr id="7" name="Straight Connector 6"/>
          <p:cNvCxnSpPr>
            <a:cxnSpLocks/>
            <a:stCxn id="20" idx="0"/>
          </p:cNvCxnSpPr>
          <p:nvPr/>
        </p:nvCxnSpPr>
        <p:spPr>
          <a:xfrm flipV="1">
            <a:off x="6273248" y="2477615"/>
            <a:ext cx="1211186" cy="1203957"/>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92B4B8B-C57C-B6FE-FF70-D075C12A9FC7}"/>
              </a:ext>
            </a:extLst>
          </p:cNvPr>
          <p:cNvSpPr txBox="1"/>
          <p:nvPr/>
        </p:nvSpPr>
        <p:spPr>
          <a:xfrm>
            <a:off x="374212" y="181862"/>
            <a:ext cx="6211833" cy="369332"/>
          </a:xfrm>
          <a:prstGeom prst="rect">
            <a:avLst/>
          </a:prstGeom>
          <a:noFill/>
        </p:spPr>
        <p:txBody>
          <a:bodyPr wrap="square" rtlCol="0">
            <a:spAutoFit/>
          </a:bodyPr>
          <a:lstStyle/>
          <a:p>
            <a:r>
              <a:rPr lang="en-GB" b="1" dirty="0">
                <a:solidFill>
                  <a:srgbClr val="F2682D"/>
                </a:solidFill>
                <a:latin typeface="Arial" panose="020B0604020202020204" pitchFamily="34" charset="0"/>
                <a:ea typeface="HELVETICA 75" panose="02000503000000020004" pitchFamily="2" charset="0"/>
                <a:cs typeface="Arial" panose="020B0604020202020204" pitchFamily="34" charset="0"/>
              </a:rPr>
              <a:t>TOSSD and government finance statistics</a:t>
            </a:r>
          </a:p>
        </p:txBody>
      </p:sp>
    </p:spTree>
    <p:extLst>
      <p:ext uri="{BB962C8B-B14F-4D97-AF65-F5344CB8AC3E}">
        <p14:creationId xmlns:p14="http://schemas.microsoft.com/office/powerpoint/2010/main" val="627358833"/>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7" grpId="0" animBg="1"/>
      <p:bldP spid="2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41A85220-B1D6-D043-BBD4-A1F6FE5366FE}"/>
              </a:ext>
            </a:extLst>
          </p:cNvPr>
          <p:cNvCxnSpPr/>
          <p:nvPr/>
        </p:nvCxnSpPr>
        <p:spPr>
          <a:xfrm>
            <a:off x="457639" y="1492195"/>
            <a:ext cx="720000" cy="0"/>
          </a:xfrm>
          <a:prstGeom prst="line">
            <a:avLst/>
          </a:prstGeom>
          <a:ln w="38100" cap="rnd">
            <a:solidFill>
              <a:srgbClr val="F26A2D"/>
            </a:solidFill>
          </a:ln>
        </p:spPr>
        <p:style>
          <a:lnRef idx="1">
            <a:schemeClr val="accent1"/>
          </a:lnRef>
          <a:fillRef idx="0">
            <a:schemeClr val="accent1"/>
          </a:fillRef>
          <a:effectRef idx="0">
            <a:schemeClr val="accent1"/>
          </a:effectRef>
          <a:fontRef idx="minor">
            <a:schemeClr val="tx1"/>
          </a:fontRef>
        </p:style>
      </p:cxnSp>
      <p:pic>
        <p:nvPicPr>
          <p:cNvPr id="11" name="Picture 10"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100" y="6458532"/>
            <a:ext cx="831989" cy="2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
            <a:extLst>
              <a:ext uri="{FF2B5EF4-FFF2-40B4-BE49-F238E27FC236}">
                <a16:creationId xmlns:a16="http://schemas.microsoft.com/office/drawing/2014/main" id="{E93186BE-A697-F74E-8AB5-0E00A1B90B8E}"/>
              </a:ext>
            </a:extLst>
          </p:cNvPr>
          <p:cNvSpPr txBox="1">
            <a:spLocks/>
          </p:cNvSpPr>
          <p:nvPr/>
        </p:nvSpPr>
        <p:spPr>
          <a:xfrm>
            <a:off x="266058" y="704185"/>
            <a:ext cx="11925942" cy="646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rgbClr val="16496B"/>
                </a:solidFill>
                <a:latin typeface="Arial" panose="020B0604020202020204" pitchFamily="34" charset="0"/>
                <a:cs typeface="Arial" panose="020B0604020202020204" pitchFamily="34" charset="0"/>
              </a:rPr>
              <a:t>The TOSSD.online platform </a:t>
            </a:r>
            <a:r>
              <a:rPr lang="fr-FR" b="1" dirty="0" err="1">
                <a:solidFill>
                  <a:srgbClr val="16496B"/>
                </a:solidFill>
                <a:latin typeface="Arial" panose="020B0604020202020204" pitchFamily="34" charset="0"/>
                <a:cs typeface="Arial" panose="020B0604020202020204" pitchFamily="34" charset="0"/>
              </a:rPr>
              <a:t>offers</a:t>
            </a:r>
            <a:r>
              <a:rPr lang="fr-FR" b="1" dirty="0">
                <a:solidFill>
                  <a:srgbClr val="16496B"/>
                </a:solidFill>
                <a:latin typeface="Arial" panose="020B0604020202020204" pitchFamily="34" charset="0"/>
                <a:cs typeface="Arial" panose="020B0604020202020204" pitchFamily="34" charset="0"/>
              </a:rPr>
              <a:t> data on official support by </a:t>
            </a:r>
            <a:r>
              <a:rPr lang="fr-FR" b="1" dirty="0" err="1">
                <a:solidFill>
                  <a:srgbClr val="16496B"/>
                </a:solidFill>
                <a:latin typeface="Arial" panose="020B0604020202020204" pitchFamily="34" charset="0"/>
                <a:cs typeface="Arial" panose="020B0604020202020204" pitchFamily="34" charset="0"/>
              </a:rPr>
              <a:t>sectors</a:t>
            </a:r>
            <a:r>
              <a:rPr lang="fr-FR" b="1" dirty="0">
                <a:solidFill>
                  <a:srgbClr val="16496B"/>
                </a:solidFill>
                <a:latin typeface="Arial" panose="020B0604020202020204" pitchFamily="34" charset="0"/>
                <a:cs typeface="Arial" panose="020B0604020202020204" pitchFamily="34" charset="0"/>
              </a:rPr>
              <a:t> </a:t>
            </a:r>
            <a:endParaRPr lang="es-ES" b="1" dirty="0">
              <a:solidFill>
                <a:srgbClr val="16496B"/>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AAE1409-7EBF-3672-1066-4D8B55D4E7D1}"/>
              </a:ext>
            </a:extLst>
          </p:cNvPr>
          <p:cNvSpPr/>
          <p:nvPr/>
        </p:nvSpPr>
        <p:spPr>
          <a:xfrm>
            <a:off x="8173860" y="1737727"/>
            <a:ext cx="3839168" cy="461665"/>
          </a:xfrm>
          <a:prstGeom prst="rect">
            <a:avLst/>
          </a:prstGeom>
          <a:solidFill>
            <a:srgbClr val="F26A2D"/>
          </a:solidFill>
        </p:spPr>
        <p:txBody>
          <a:bodyPr wrap="square">
            <a:spAutoFit/>
          </a:bodyPr>
          <a:lstStyle/>
          <a:p>
            <a:pPr>
              <a:spcBef>
                <a:spcPct val="0"/>
              </a:spcBef>
            </a:pPr>
            <a:r>
              <a:rPr lang="en-US" sz="2400" b="1" dirty="0">
                <a:solidFill>
                  <a:schemeClr val="bg1"/>
                </a:solidFill>
              </a:rPr>
              <a:t>Mauritania (2019-2021)</a:t>
            </a:r>
            <a:endParaRPr lang="en-GB" sz="2400" dirty="0">
              <a:solidFill>
                <a:schemeClr val="bg1"/>
              </a:solidFill>
            </a:endParaRPr>
          </a:p>
        </p:txBody>
      </p:sp>
      <p:sp>
        <p:nvSpPr>
          <p:cNvPr id="5" name="Rectangle 4">
            <a:extLst>
              <a:ext uri="{FF2B5EF4-FFF2-40B4-BE49-F238E27FC236}">
                <a16:creationId xmlns:a16="http://schemas.microsoft.com/office/drawing/2014/main" id="{955D3E39-2A07-E6FE-771F-40346D965556}"/>
              </a:ext>
            </a:extLst>
          </p:cNvPr>
          <p:cNvSpPr/>
          <p:nvPr/>
        </p:nvSpPr>
        <p:spPr>
          <a:xfrm>
            <a:off x="8173860" y="2323802"/>
            <a:ext cx="3839168" cy="3902826"/>
          </a:xfrm>
          <a:prstGeom prst="rect">
            <a:avLst/>
          </a:prstGeom>
          <a:solidFill>
            <a:srgbClr val="1649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2400" dirty="0"/>
              <a:t>Resources allocated to other social infrastructure and services (e.g., social protection, housing) increased by 80%.</a:t>
            </a:r>
          </a:p>
          <a:p>
            <a:pPr marL="285750" indent="-285750">
              <a:buFontTx/>
              <a:buChar char="-"/>
            </a:pPr>
            <a:endParaRPr lang="en-GB" sz="2400" dirty="0"/>
          </a:p>
          <a:p>
            <a:pPr marL="285750" indent="-285750">
              <a:buFontTx/>
              <a:buChar char="-"/>
            </a:pPr>
            <a:r>
              <a:rPr lang="en-GB" sz="2400" dirty="0"/>
              <a:t>Support to </a:t>
            </a:r>
            <a:r>
              <a:rPr lang="en-GB" sz="2400" b="1" dirty="0"/>
              <a:t>health</a:t>
            </a:r>
            <a:r>
              <a:rPr lang="en-GB" sz="2400" dirty="0"/>
              <a:t> increased by more than 250%.  </a:t>
            </a:r>
          </a:p>
          <a:p>
            <a:pPr marL="285750" indent="-285750" algn="ctr">
              <a:buFontTx/>
              <a:buChar char="-"/>
            </a:pPr>
            <a:endParaRPr lang="en-US" sz="2400" dirty="0"/>
          </a:p>
        </p:txBody>
      </p:sp>
      <p:pic>
        <p:nvPicPr>
          <p:cNvPr id="13" name="Picture 12">
            <a:extLst>
              <a:ext uri="{FF2B5EF4-FFF2-40B4-BE49-F238E27FC236}">
                <a16:creationId xmlns:a16="http://schemas.microsoft.com/office/drawing/2014/main" id="{3CEC0B45-C18E-6A15-108D-7A3944F13AE7}"/>
              </a:ext>
            </a:extLst>
          </p:cNvPr>
          <p:cNvPicPr>
            <a:picLocks noChangeAspect="1"/>
          </p:cNvPicPr>
          <p:nvPr/>
        </p:nvPicPr>
        <p:blipFill>
          <a:blip r:embed="rId3"/>
          <a:stretch>
            <a:fillRect/>
          </a:stretch>
        </p:blipFill>
        <p:spPr>
          <a:xfrm>
            <a:off x="360382" y="1737727"/>
            <a:ext cx="7509948" cy="4488901"/>
          </a:xfrm>
          <a:prstGeom prst="rect">
            <a:avLst/>
          </a:prstGeom>
        </p:spPr>
      </p:pic>
      <p:sp>
        <p:nvSpPr>
          <p:cNvPr id="14" name="Rectangle 13">
            <a:extLst>
              <a:ext uri="{FF2B5EF4-FFF2-40B4-BE49-F238E27FC236}">
                <a16:creationId xmlns:a16="http://schemas.microsoft.com/office/drawing/2014/main" id="{40429724-231F-1323-8A2A-FDF0BF720EF9}"/>
              </a:ext>
            </a:extLst>
          </p:cNvPr>
          <p:cNvSpPr/>
          <p:nvPr/>
        </p:nvSpPr>
        <p:spPr>
          <a:xfrm>
            <a:off x="360382" y="6324600"/>
            <a:ext cx="10700908" cy="415876"/>
          </a:xfrm>
          <a:prstGeom prst="rect">
            <a:avLst/>
          </a:prstGeom>
          <a:solidFill>
            <a:schemeClr val="bg1">
              <a:alpha val="80000"/>
            </a:schemeClr>
          </a:solidFill>
          <a:ln>
            <a:solidFill>
              <a:srgbClr val="164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 thousand USD – current 2021 prices. See data for more than 20 sectors at </a:t>
            </a:r>
            <a:r>
              <a:rPr lang="en-GB" dirty="0">
                <a:hlinkClick r:id="rId4"/>
              </a:rPr>
              <a:t>www.TOSSD.online</a:t>
            </a:r>
            <a:endParaRPr lang="en-US" dirty="0"/>
          </a:p>
        </p:txBody>
      </p:sp>
      <p:sp>
        <p:nvSpPr>
          <p:cNvPr id="15" name="TextBox 14">
            <a:extLst>
              <a:ext uri="{FF2B5EF4-FFF2-40B4-BE49-F238E27FC236}">
                <a16:creationId xmlns:a16="http://schemas.microsoft.com/office/drawing/2014/main" id="{3BEC778E-8B88-735B-F1C7-56700492D86B}"/>
              </a:ext>
            </a:extLst>
          </p:cNvPr>
          <p:cNvSpPr txBox="1"/>
          <p:nvPr/>
        </p:nvSpPr>
        <p:spPr>
          <a:xfrm>
            <a:off x="266058" y="117524"/>
            <a:ext cx="6211833" cy="369332"/>
          </a:xfrm>
          <a:prstGeom prst="rect">
            <a:avLst/>
          </a:prstGeom>
          <a:noFill/>
        </p:spPr>
        <p:txBody>
          <a:bodyPr wrap="square" rtlCol="0">
            <a:spAutoFit/>
          </a:bodyPr>
          <a:lstStyle/>
          <a:p>
            <a:r>
              <a:rPr lang="en-GB" b="1" dirty="0">
                <a:solidFill>
                  <a:srgbClr val="F2682D"/>
                </a:solidFill>
                <a:latin typeface="Arial" panose="020B0604020202020204" pitchFamily="34" charset="0"/>
                <a:ea typeface="HELVETICA 75" panose="02000503000000020004" pitchFamily="2" charset="0"/>
                <a:cs typeface="Arial" panose="020B0604020202020204" pitchFamily="34" charset="0"/>
              </a:rPr>
              <a:t>TOSSD and government finance statistics</a:t>
            </a:r>
          </a:p>
        </p:txBody>
      </p:sp>
    </p:spTree>
    <p:extLst>
      <p:ext uri="{BB962C8B-B14F-4D97-AF65-F5344CB8AC3E}">
        <p14:creationId xmlns:p14="http://schemas.microsoft.com/office/powerpoint/2010/main" val="4269147407"/>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37DBD2B-91A4-DA0F-BFDD-D30635A74039}"/>
              </a:ext>
            </a:extLst>
          </p:cNvPr>
          <p:cNvSpPr>
            <a:spLocks noGrp="1"/>
          </p:cNvSpPr>
          <p:nvPr>
            <p:ph type="body" sz="quarter" idx="10"/>
          </p:nvPr>
        </p:nvSpPr>
        <p:spPr>
          <a:xfrm>
            <a:off x="342508" y="522462"/>
            <a:ext cx="11584021" cy="686486"/>
          </a:xfrm>
        </p:spPr>
        <p:txBody>
          <a:bodyPr>
            <a:noAutofit/>
          </a:bodyPr>
          <a:lstStyle/>
          <a:p>
            <a:r>
              <a:rPr lang="en-US" sz="2800" dirty="0"/>
              <a:t>TOSSD information is available by Sustainable Development Goal</a:t>
            </a:r>
          </a:p>
        </p:txBody>
      </p:sp>
      <p:sp>
        <p:nvSpPr>
          <p:cNvPr id="2" name="Text Placeholder 4">
            <a:extLst>
              <a:ext uri="{FF2B5EF4-FFF2-40B4-BE49-F238E27FC236}">
                <a16:creationId xmlns:a16="http://schemas.microsoft.com/office/drawing/2014/main" id="{085465CB-E581-CA3C-7789-45CF8F3EEC77}"/>
              </a:ext>
            </a:extLst>
          </p:cNvPr>
          <p:cNvSpPr txBox="1">
            <a:spLocks/>
          </p:cNvSpPr>
          <p:nvPr/>
        </p:nvSpPr>
        <p:spPr>
          <a:xfrm>
            <a:off x="8046104" y="1836456"/>
            <a:ext cx="4069255" cy="4380778"/>
          </a:xfrm>
          <a:prstGeom prst="rect">
            <a:avLst/>
          </a:prstGeom>
        </p:spPr>
        <p:txBody>
          <a:bodyPr vert="horz" lIns="91440" tIns="45720" rIns="91440" bIns="45720" rtlCol="0">
            <a:normAutofit/>
          </a:bodyPr>
          <a:lstStyle>
            <a:lvl1pPr marL="0" indent="0" algn="l" defTabSz="914400" rtl="0" eaLnBrk="1" latinLnBrk="0" hangingPunct="1">
              <a:lnSpc>
                <a:spcPts val="2980"/>
              </a:lnSpc>
              <a:spcBef>
                <a:spcPts val="1000"/>
              </a:spcBef>
              <a:buFont typeface="Arial" panose="020B0604020202020204" pitchFamily="34" charset="0"/>
              <a:buNone/>
              <a:defRPr sz="2200" b="0" i="0" kern="1200">
                <a:solidFill>
                  <a:srgbClr val="515050"/>
                </a:solidFill>
                <a:latin typeface="Arial" panose="020B0604020202020204" pitchFamily="34" charset="0"/>
                <a:ea typeface="Helvetica 55 Roman"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1800"/>
              </a:spcAft>
              <a:buFont typeface="Arial" panose="020B0604020202020204" pitchFamily="34" charset="0"/>
              <a:buChar char="•"/>
            </a:pPr>
            <a:r>
              <a:rPr lang="en-US" sz="1800" dirty="0">
                <a:solidFill>
                  <a:srgbClr val="16496B"/>
                </a:solidFill>
                <a:ea typeface="HELVETICA 75" panose="02000503000000020004" pitchFamily="2" charset="0"/>
              </a:rPr>
              <a:t>An increase in </a:t>
            </a:r>
            <a:r>
              <a:rPr lang="en-US" sz="1800" b="1" dirty="0">
                <a:solidFill>
                  <a:srgbClr val="16496B"/>
                </a:solidFill>
                <a:ea typeface="HELVETICA 75" panose="02000503000000020004" pitchFamily="2" charset="0"/>
              </a:rPr>
              <a:t>TOSSD reporting by SDG from 51% in 2020 to 61% of disbursements in 2021. </a:t>
            </a:r>
          </a:p>
          <a:p>
            <a:pPr marL="285750" indent="-285750">
              <a:lnSpc>
                <a:spcPct val="100000"/>
              </a:lnSpc>
              <a:spcAft>
                <a:spcPts val="1800"/>
              </a:spcAft>
              <a:buFont typeface="Arial" panose="020B0604020202020204" pitchFamily="34" charset="0"/>
              <a:buChar char="•"/>
            </a:pPr>
            <a:r>
              <a:rPr lang="en-US" sz="1800" dirty="0">
                <a:solidFill>
                  <a:srgbClr val="16496B"/>
                </a:solidFill>
                <a:ea typeface="HELVETICA 75" panose="02000503000000020004" pitchFamily="2" charset="0"/>
              </a:rPr>
              <a:t>TOSSD is currently testing an </a:t>
            </a:r>
            <a:r>
              <a:rPr lang="en-US" sz="1800" b="1" dirty="0">
                <a:solidFill>
                  <a:srgbClr val="16496B"/>
                </a:solidFill>
                <a:ea typeface="HELVETICA 75" panose="02000503000000020004" pitchFamily="2" charset="0"/>
              </a:rPr>
              <a:t>Artificial Intelligence tool </a:t>
            </a:r>
            <a:r>
              <a:rPr lang="en-US" sz="1800" dirty="0">
                <a:solidFill>
                  <a:srgbClr val="16496B"/>
                </a:solidFill>
                <a:ea typeface="HELVETICA 75" panose="02000503000000020004" pitchFamily="2" charset="0"/>
              </a:rPr>
              <a:t>to populate and verify </a:t>
            </a:r>
            <a:r>
              <a:rPr lang="en-US" sz="1800" b="1" dirty="0">
                <a:solidFill>
                  <a:srgbClr val="16496B"/>
                </a:solidFill>
                <a:ea typeface="HELVETICA 75" panose="02000503000000020004" pitchFamily="2" charset="0"/>
              </a:rPr>
              <a:t>SDG targets</a:t>
            </a:r>
            <a:r>
              <a:rPr lang="en-US" sz="1800" dirty="0">
                <a:solidFill>
                  <a:srgbClr val="16496B"/>
                </a:solidFill>
                <a:ea typeface="HELVETICA 75" panose="02000503000000020004" pitchFamily="2" charset="0"/>
              </a:rPr>
              <a:t>. </a:t>
            </a:r>
          </a:p>
          <a:p>
            <a:pPr marL="285750" indent="-285750">
              <a:lnSpc>
                <a:spcPct val="100000"/>
              </a:lnSpc>
              <a:spcAft>
                <a:spcPts val="1800"/>
              </a:spcAft>
              <a:buFont typeface="Arial" panose="020B0604020202020204" pitchFamily="34" charset="0"/>
              <a:buChar char="•"/>
            </a:pPr>
            <a:r>
              <a:rPr lang="en-US" sz="1800" dirty="0">
                <a:solidFill>
                  <a:srgbClr val="16496B"/>
                </a:solidFill>
                <a:ea typeface="HELVETICA 75" panose="02000503000000020004" pitchFamily="2" charset="0"/>
              </a:rPr>
              <a:t>Countries can use TOSSD data for </a:t>
            </a:r>
            <a:r>
              <a:rPr lang="en-US" sz="1800" b="1" dirty="0">
                <a:solidFill>
                  <a:srgbClr val="16496B"/>
                </a:solidFill>
                <a:ea typeface="HELVETICA 75" panose="02000503000000020004" pitchFamily="2" charset="0"/>
              </a:rPr>
              <a:t>monitoring the support they receive for the implementation of the SDGs </a:t>
            </a:r>
            <a:r>
              <a:rPr lang="en-US" sz="1800" dirty="0">
                <a:solidFill>
                  <a:srgbClr val="16496B"/>
                </a:solidFill>
                <a:ea typeface="HELVETICA 75" panose="02000503000000020004" pitchFamily="2" charset="0"/>
              </a:rPr>
              <a:t>(e.g., making of Voluntary National Reviews).</a:t>
            </a:r>
          </a:p>
        </p:txBody>
      </p:sp>
      <p:grpSp>
        <p:nvGrpSpPr>
          <p:cNvPr id="9" name="Group 8">
            <a:extLst>
              <a:ext uri="{FF2B5EF4-FFF2-40B4-BE49-F238E27FC236}">
                <a16:creationId xmlns:a16="http://schemas.microsoft.com/office/drawing/2014/main" id="{EF2B8CB7-6D43-16B6-9670-5DF11F2445D8}"/>
              </a:ext>
            </a:extLst>
          </p:cNvPr>
          <p:cNvGrpSpPr/>
          <p:nvPr/>
        </p:nvGrpSpPr>
        <p:grpSpPr>
          <a:xfrm>
            <a:off x="204856" y="1759973"/>
            <a:ext cx="7734965" cy="4470425"/>
            <a:chOff x="420" y="1585192"/>
            <a:chExt cx="7939401" cy="4558238"/>
          </a:xfrm>
        </p:grpSpPr>
        <p:grpSp>
          <p:nvGrpSpPr>
            <p:cNvPr id="6" name="Group 4">
              <a:extLst>
                <a:ext uri="{FF2B5EF4-FFF2-40B4-BE49-F238E27FC236}">
                  <a16:creationId xmlns:a16="http://schemas.microsoft.com/office/drawing/2014/main" id="{E8B81D43-7842-15ED-BD17-69D582F588FB}"/>
                </a:ext>
              </a:extLst>
            </p:cNvPr>
            <p:cNvGrpSpPr/>
            <p:nvPr/>
          </p:nvGrpSpPr>
          <p:grpSpPr>
            <a:xfrm>
              <a:off x="421" y="1585192"/>
              <a:ext cx="7939400" cy="4558238"/>
              <a:chOff x="207945" y="1635749"/>
              <a:chExt cx="7939400" cy="4558238"/>
            </a:xfrm>
          </p:grpSpPr>
          <p:pic>
            <p:nvPicPr>
              <p:cNvPr id="14" name="Picture 13">
                <a:extLst>
                  <a:ext uri="{FF2B5EF4-FFF2-40B4-BE49-F238E27FC236}">
                    <a16:creationId xmlns:a16="http://schemas.microsoft.com/office/drawing/2014/main" id="{DB484344-4A97-5B15-43A1-007D82AF93DC}"/>
                  </a:ext>
                </a:extLst>
              </p:cNvPr>
              <p:cNvPicPr>
                <a:picLocks noChangeAspect="1"/>
              </p:cNvPicPr>
              <p:nvPr/>
            </p:nvPicPr>
            <p:blipFill rotWithShape="1">
              <a:blip r:embed="rId3"/>
              <a:srcRect l="4682" t="3174" r="6915" b="73834"/>
              <a:stretch/>
            </p:blipFill>
            <p:spPr>
              <a:xfrm>
                <a:off x="207945" y="1635749"/>
                <a:ext cx="7939400" cy="1137692"/>
              </a:xfrm>
              <a:prstGeom prst="rect">
                <a:avLst/>
              </a:prstGeom>
            </p:spPr>
          </p:pic>
          <p:sp>
            <p:nvSpPr>
              <p:cNvPr id="3" name="TextBox 2">
                <a:extLst>
                  <a:ext uri="{FF2B5EF4-FFF2-40B4-BE49-F238E27FC236}">
                    <a16:creationId xmlns:a16="http://schemas.microsoft.com/office/drawing/2014/main" id="{9ACAEBAF-C9E4-2DAE-E439-A447CF19D708}"/>
                  </a:ext>
                </a:extLst>
              </p:cNvPr>
              <p:cNvSpPr txBox="1"/>
              <p:nvPr/>
            </p:nvSpPr>
            <p:spPr>
              <a:xfrm>
                <a:off x="412380" y="5880164"/>
                <a:ext cx="3343275" cy="313823"/>
              </a:xfrm>
              <a:prstGeom prst="rect">
                <a:avLst/>
              </a:prstGeom>
              <a:noFill/>
            </p:spPr>
            <p:txBody>
              <a:bodyPr wrap="square" rtlCol="0">
                <a:spAutoFit/>
              </a:bodyPr>
              <a:lstStyle/>
              <a:p>
                <a:r>
                  <a:rPr lang="en-GB" sz="1400" dirty="0">
                    <a:solidFill>
                      <a:srgbClr val="16496B"/>
                    </a:solidFill>
                    <a:latin typeface="Arial" panose="020B0604020202020204" pitchFamily="34" charset="0"/>
                    <a:ea typeface="HELVETICA 75" panose="02000503000000020004" pitchFamily="2" charset="0"/>
                    <a:cs typeface="Arial" panose="020B0604020202020204" pitchFamily="34" charset="0"/>
                  </a:rPr>
                  <a:t>Data available at </a:t>
                </a:r>
                <a:r>
                  <a:rPr lang="en-GB" sz="1400" dirty="0">
                    <a:latin typeface="Arial" panose="020B0604020202020204" pitchFamily="34" charset="0"/>
                    <a:cs typeface="Arial" panose="020B0604020202020204" pitchFamily="34" charset="0"/>
                    <a:hlinkClick r:id="rId4"/>
                  </a:rPr>
                  <a:t>https://tossd.online/</a:t>
                </a:r>
                <a:r>
                  <a:rPr lang="en-GB" sz="1400" dirty="0">
                    <a:latin typeface="Arial" panose="020B0604020202020204" pitchFamily="34" charset="0"/>
                    <a:cs typeface="Arial" panose="020B0604020202020204" pitchFamily="34" charset="0"/>
                  </a:rPr>
                  <a:t> </a:t>
                </a:r>
              </a:p>
            </p:txBody>
          </p:sp>
        </p:grpSp>
        <p:pic>
          <p:nvPicPr>
            <p:cNvPr id="8" name="Picture 7">
              <a:extLst>
                <a:ext uri="{FF2B5EF4-FFF2-40B4-BE49-F238E27FC236}">
                  <a16:creationId xmlns:a16="http://schemas.microsoft.com/office/drawing/2014/main" id="{9445C05D-E196-D862-E950-F83B3AF323BA}"/>
                </a:ext>
              </a:extLst>
            </p:cNvPr>
            <p:cNvPicPr>
              <a:picLocks noChangeAspect="1"/>
            </p:cNvPicPr>
            <p:nvPr/>
          </p:nvPicPr>
          <p:blipFill rotWithShape="1">
            <a:blip r:embed="rId3"/>
            <a:srcRect l="4682" t="40149" r="6915"/>
            <a:stretch/>
          </p:blipFill>
          <p:spPr>
            <a:xfrm>
              <a:off x="420" y="2722884"/>
              <a:ext cx="7939401" cy="3012861"/>
            </a:xfrm>
            <a:prstGeom prst="rect">
              <a:avLst/>
            </a:prstGeom>
          </p:spPr>
        </p:pic>
      </p:grpSp>
      <p:sp>
        <p:nvSpPr>
          <p:cNvPr id="4" name="Text Placeholder 3">
            <a:extLst>
              <a:ext uri="{FF2B5EF4-FFF2-40B4-BE49-F238E27FC236}">
                <a16:creationId xmlns:a16="http://schemas.microsoft.com/office/drawing/2014/main" id="{7493E270-072B-5F3A-106F-729579332EA1}"/>
              </a:ext>
            </a:extLst>
          </p:cNvPr>
          <p:cNvSpPr txBox="1">
            <a:spLocks/>
          </p:cNvSpPr>
          <p:nvPr/>
        </p:nvSpPr>
        <p:spPr>
          <a:xfrm>
            <a:off x="257500" y="89632"/>
            <a:ext cx="5867009" cy="4161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F16F23"/>
                </a:solidFill>
                <a:latin typeface="Arial" panose="020B0604020202020204" pitchFamily="34" charset="0"/>
                <a:ea typeface="HELVETICA 75"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TOSSD and government </a:t>
            </a:r>
            <a:r>
              <a:rPr lang="en-US" sz="1600" dirty="0"/>
              <a:t>finance</a:t>
            </a:r>
            <a:r>
              <a:rPr lang="en-US" dirty="0"/>
              <a:t> statistics</a:t>
            </a:r>
          </a:p>
        </p:txBody>
      </p:sp>
      <p:grpSp>
        <p:nvGrpSpPr>
          <p:cNvPr id="5" name="Group 4">
            <a:extLst>
              <a:ext uri="{FF2B5EF4-FFF2-40B4-BE49-F238E27FC236}">
                <a16:creationId xmlns:a16="http://schemas.microsoft.com/office/drawing/2014/main" id="{C9329BCA-3A20-7C12-0BBF-48617D8C8A0B}"/>
              </a:ext>
            </a:extLst>
          </p:cNvPr>
          <p:cNvGrpSpPr/>
          <p:nvPr/>
        </p:nvGrpSpPr>
        <p:grpSpPr>
          <a:xfrm>
            <a:off x="7380514" y="6003455"/>
            <a:ext cx="4702630" cy="287663"/>
            <a:chOff x="6264949" y="5329211"/>
            <a:chExt cx="4702630" cy="287663"/>
          </a:xfrm>
        </p:grpSpPr>
        <p:grpSp>
          <p:nvGrpSpPr>
            <p:cNvPr id="7" name="Group 6">
              <a:extLst>
                <a:ext uri="{FF2B5EF4-FFF2-40B4-BE49-F238E27FC236}">
                  <a16:creationId xmlns:a16="http://schemas.microsoft.com/office/drawing/2014/main" id="{873C472F-2F1B-CBE9-21E8-865D895C859E}"/>
                </a:ext>
              </a:extLst>
            </p:cNvPr>
            <p:cNvGrpSpPr/>
            <p:nvPr/>
          </p:nvGrpSpPr>
          <p:grpSpPr>
            <a:xfrm>
              <a:off x="6264949" y="5329211"/>
              <a:ext cx="4702630" cy="287663"/>
              <a:chOff x="245149" y="5329211"/>
              <a:chExt cx="4702630" cy="287663"/>
            </a:xfrm>
          </p:grpSpPr>
          <p:sp>
            <p:nvSpPr>
              <p:cNvPr id="12" name="Rounded Rectangle 15">
                <a:extLst>
                  <a:ext uri="{FF2B5EF4-FFF2-40B4-BE49-F238E27FC236}">
                    <a16:creationId xmlns:a16="http://schemas.microsoft.com/office/drawing/2014/main" id="{C7F6E938-CDA5-3B22-5D86-F728BFF550B6}"/>
                  </a:ext>
                </a:extLst>
              </p:cNvPr>
              <p:cNvSpPr/>
              <p:nvPr/>
            </p:nvSpPr>
            <p:spPr>
              <a:xfrm>
                <a:off x="245149" y="5329211"/>
                <a:ext cx="4702630" cy="2876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F2B84FA-E3D9-DE40-FC89-4EFA201BB2F2}"/>
                  </a:ext>
                </a:extLst>
              </p:cNvPr>
              <p:cNvPicPr>
                <a:picLocks noChangeAspect="1"/>
              </p:cNvPicPr>
              <p:nvPr/>
            </p:nvPicPr>
            <p:blipFill>
              <a:blip r:embed="rId5"/>
              <a:stretch>
                <a:fillRect/>
              </a:stretch>
            </p:blipFill>
            <p:spPr>
              <a:xfrm>
                <a:off x="351432" y="5399165"/>
                <a:ext cx="158930" cy="158930"/>
              </a:xfrm>
              <a:prstGeom prst="rect">
                <a:avLst/>
              </a:prstGeom>
            </p:spPr>
          </p:pic>
        </p:grpSp>
        <p:sp>
          <p:nvSpPr>
            <p:cNvPr id="11" name="TextBox 10">
              <a:extLst>
                <a:ext uri="{FF2B5EF4-FFF2-40B4-BE49-F238E27FC236}">
                  <a16:creationId xmlns:a16="http://schemas.microsoft.com/office/drawing/2014/main" id="{1C63E513-9A43-C353-A44F-3EB685738191}"/>
                </a:ext>
              </a:extLst>
            </p:cNvPr>
            <p:cNvSpPr txBox="1"/>
            <p:nvPr/>
          </p:nvSpPr>
          <p:spPr>
            <a:xfrm>
              <a:off x="6636445" y="5345930"/>
              <a:ext cx="4331133" cy="246221"/>
            </a:xfrm>
            <a:prstGeom prst="rect">
              <a:avLst/>
            </a:prstGeom>
            <a:noFill/>
          </p:spPr>
          <p:txBody>
            <a:bodyPr wrap="square" rtlCol="0">
              <a:spAutoFit/>
            </a:bodyPr>
            <a:lstStyle/>
            <a:p>
              <a:r>
                <a:rPr lang="en-US" sz="1000" dirty="0">
                  <a:hlinkClick r:id="rId6"/>
                </a:rPr>
                <a:t>https://tossd.org/pilot-studies-data-stories/hlpf-voluntary-national-reviews.htm</a:t>
              </a:r>
              <a:r>
                <a:rPr lang="en-US" sz="1000" dirty="0"/>
                <a:t>  </a:t>
              </a:r>
            </a:p>
          </p:txBody>
        </p:sp>
      </p:grpSp>
    </p:spTree>
    <p:extLst>
      <p:ext uri="{BB962C8B-B14F-4D97-AF65-F5344CB8AC3E}">
        <p14:creationId xmlns:p14="http://schemas.microsoft.com/office/powerpoint/2010/main" val="2042621398"/>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DBE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8421B7-0008-BE78-0618-6653CA3FC572}"/>
              </a:ext>
            </a:extLst>
          </p:cNvPr>
          <p:cNvPicPr>
            <a:picLocks noChangeAspect="1"/>
          </p:cNvPicPr>
          <p:nvPr/>
        </p:nvPicPr>
        <p:blipFill>
          <a:blip r:embed="rId3"/>
          <a:stretch>
            <a:fillRect/>
          </a:stretch>
        </p:blipFill>
        <p:spPr>
          <a:xfrm>
            <a:off x="257500" y="1730830"/>
            <a:ext cx="7872961" cy="4241737"/>
          </a:xfrm>
          <a:prstGeom prst="rect">
            <a:avLst/>
          </a:prstGeom>
        </p:spPr>
      </p:pic>
      <p:sp>
        <p:nvSpPr>
          <p:cNvPr id="14" name="Rectangle 13">
            <a:extLst>
              <a:ext uri="{FF2B5EF4-FFF2-40B4-BE49-F238E27FC236}">
                <a16:creationId xmlns:a16="http://schemas.microsoft.com/office/drawing/2014/main" id="{8D2460D5-EA79-3B2C-9AB7-219BB7F54616}"/>
              </a:ext>
            </a:extLst>
          </p:cNvPr>
          <p:cNvSpPr/>
          <p:nvPr/>
        </p:nvSpPr>
        <p:spPr>
          <a:xfrm>
            <a:off x="8130461" y="1730830"/>
            <a:ext cx="3909138" cy="403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16496B"/>
                </a:solidFill>
                <a:latin typeface="Arial" panose="020B0604020202020204" pitchFamily="34" charset="0"/>
                <a:cs typeface="Arial" panose="020B0604020202020204" pitchFamily="34" charset="0"/>
              </a:rPr>
              <a:t>For Comoros and Tanzania, TOSSD tracked respectively </a:t>
            </a:r>
            <a:r>
              <a:rPr lang="en-US" b="1" dirty="0">
                <a:solidFill>
                  <a:srgbClr val="16496B"/>
                </a:solidFill>
                <a:latin typeface="Arial" panose="020B0604020202020204" pitchFamily="34" charset="0"/>
                <a:cs typeface="Arial" panose="020B0604020202020204" pitchFamily="34" charset="0"/>
              </a:rPr>
              <a:t>84%</a:t>
            </a:r>
            <a:r>
              <a:rPr lang="en-US" dirty="0">
                <a:solidFill>
                  <a:srgbClr val="16496B"/>
                </a:solidFill>
                <a:latin typeface="Arial" panose="020B0604020202020204" pitchFamily="34" charset="0"/>
                <a:cs typeface="Arial" panose="020B0604020202020204" pitchFamily="34" charset="0"/>
              </a:rPr>
              <a:t> and </a:t>
            </a:r>
            <a:r>
              <a:rPr lang="en-US" b="1" dirty="0">
                <a:solidFill>
                  <a:srgbClr val="16496B"/>
                </a:solidFill>
                <a:latin typeface="Arial" panose="020B0604020202020204" pitchFamily="34" charset="0"/>
                <a:cs typeface="Arial" panose="020B0604020202020204" pitchFamily="34" charset="0"/>
              </a:rPr>
              <a:t>96%</a:t>
            </a:r>
            <a:r>
              <a:rPr lang="en-US" dirty="0">
                <a:solidFill>
                  <a:srgbClr val="16496B"/>
                </a:solidFill>
                <a:latin typeface="Arial" panose="020B0604020202020204" pitchFamily="34" charset="0"/>
                <a:cs typeface="Arial" panose="020B0604020202020204" pitchFamily="34" charset="0"/>
              </a:rPr>
              <a:t> more disbursements than those reported in their VNRs.</a:t>
            </a:r>
          </a:p>
          <a:p>
            <a:pPr marL="285750" indent="-285750">
              <a:buFont typeface="Arial" panose="020B0604020202020204" pitchFamily="34" charset="0"/>
              <a:buChar char="•"/>
            </a:pPr>
            <a:endParaRPr lang="en-US" dirty="0">
              <a:solidFill>
                <a:srgbClr val="16496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16496B"/>
                </a:solidFill>
                <a:latin typeface="Arial" panose="020B0604020202020204" pitchFamily="34" charset="0"/>
                <a:cs typeface="Arial" panose="020B0604020202020204" pitchFamily="34" charset="0"/>
              </a:rPr>
              <a:t>For DRC, Fiji, and Chile, TOSSD provides respectively </a:t>
            </a:r>
            <a:r>
              <a:rPr lang="en-US" b="1" dirty="0">
                <a:solidFill>
                  <a:srgbClr val="16496B"/>
                </a:solidFill>
                <a:latin typeface="Arial" panose="020B0604020202020204" pitchFamily="34" charset="0"/>
                <a:cs typeface="Arial" panose="020B0604020202020204" pitchFamily="34" charset="0"/>
              </a:rPr>
              <a:t>twice, three times and 200 times more information</a:t>
            </a:r>
            <a:r>
              <a:rPr lang="en-US" dirty="0">
                <a:solidFill>
                  <a:srgbClr val="16496B"/>
                </a:solidFill>
                <a:latin typeface="Arial" panose="020B0604020202020204" pitchFamily="34" charset="0"/>
                <a:cs typeface="Arial" panose="020B0604020202020204" pitchFamily="34" charset="0"/>
              </a:rPr>
              <a:t> than presented in the VNR.</a:t>
            </a:r>
            <a:endParaRPr lang="en-GB" dirty="0">
              <a:solidFill>
                <a:srgbClr val="16496B"/>
              </a:solidFill>
              <a:latin typeface="Arial" panose="020B0604020202020204" pitchFamily="34" charset="0"/>
              <a:cs typeface="Arial" panose="020B0604020202020204" pitchFamily="34" charset="0"/>
            </a:endParaRPr>
          </a:p>
        </p:txBody>
      </p:sp>
      <p:sp>
        <p:nvSpPr>
          <p:cNvPr id="10" name="Text Placeholder 1">
            <a:extLst>
              <a:ext uri="{FF2B5EF4-FFF2-40B4-BE49-F238E27FC236}">
                <a16:creationId xmlns:a16="http://schemas.microsoft.com/office/drawing/2014/main" id="{637DBD2B-91A4-DA0F-BFDD-D30635A74039}"/>
              </a:ext>
            </a:extLst>
          </p:cNvPr>
          <p:cNvSpPr>
            <a:spLocks noGrp="1"/>
          </p:cNvSpPr>
          <p:nvPr>
            <p:ph type="body" sz="quarter" idx="10"/>
          </p:nvPr>
        </p:nvSpPr>
        <p:spPr>
          <a:xfrm>
            <a:off x="275963" y="481507"/>
            <a:ext cx="11697091" cy="914602"/>
          </a:xfrm>
        </p:spPr>
        <p:txBody>
          <a:bodyPr>
            <a:noAutofit/>
          </a:bodyPr>
          <a:lstStyle/>
          <a:p>
            <a:r>
              <a:rPr lang="en-US" sz="2400" dirty="0"/>
              <a:t>TOSSD data can help countries complement their national data to prepare UN National Voluntary Reviews – Examples for 2023 National reviews</a:t>
            </a:r>
          </a:p>
        </p:txBody>
      </p:sp>
      <p:sp>
        <p:nvSpPr>
          <p:cNvPr id="4" name="Text Placeholder 3">
            <a:extLst>
              <a:ext uri="{FF2B5EF4-FFF2-40B4-BE49-F238E27FC236}">
                <a16:creationId xmlns:a16="http://schemas.microsoft.com/office/drawing/2014/main" id="{7493E270-072B-5F3A-106F-729579332EA1}"/>
              </a:ext>
            </a:extLst>
          </p:cNvPr>
          <p:cNvSpPr txBox="1">
            <a:spLocks/>
          </p:cNvSpPr>
          <p:nvPr/>
        </p:nvSpPr>
        <p:spPr>
          <a:xfrm>
            <a:off x="257500" y="89632"/>
            <a:ext cx="5867009" cy="4161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F16F23"/>
                </a:solidFill>
                <a:latin typeface="Arial" panose="020B0604020202020204" pitchFamily="34" charset="0"/>
                <a:ea typeface="HELVETICA 75"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TOSSD and government finance statistics</a:t>
            </a:r>
          </a:p>
        </p:txBody>
      </p:sp>
      <p:grpSp>
        <p:nvGrpSpPr>
          <p:cNvPr id="5" name="Group 4">
            <a:extLst>
              <a:ext uri="{FF2B5EF4-FFF2-40B4-BE49-F238E27FC236}">
                <a16:creationId xmlns:a16="http://schemas.microsoft.com/office/drawing/2014/main" id="{C9329BCA-3A20-7C12-0BBF-48617D8C8A0B}"/>
              </a:ext>
            </a:extLst>
          </p:cNvPr>
          <p:cNvGrpSpPr/>
          <p:nvPr/>
        </p:nvGrpSpPr>
        <p:grpSpPr>
          <a:xfrm>
            <a:off x="3663779" y="6341588"/>
            <a:ext cx="4864442" cy="287663"/>
            <a:chOff x="6264949" y="5329211"/>
            <a:chExt cx="4705119" cy="287663"/>
          </a:xfrm>
        </p:grpSpPr>
        <p:grpSp>
          <p:nvGrpSpPr>
            <p:cNvPr id="7" name="Group 6">
              <a:extLst>
                <a:ext uri="{FF2B5EF4-FFF2-40B4-BE49-F238E27FC236}">
                  <a16:creationId xmlns:a16="http://schemas.microsoft.com/office/drawing/2014/main" id="{873C472F-2F1B-CBE9-21E8-865D895C859E}"/>
                </a:ext>
              </a:extLst>
            </p:cNvPr>
            <p:cNvGrpSpPr/>
            <p:nvPr/>
          </p:nvGrpSpPr>
          <p:grpSpPr>
            <a:xfrm>
              <a:off x="6264949" y="5329211"/>
              <a:ext cx="4702630" cy="287663"/>
              <a:chOff x="245149" y="5329211"/>
              <a:chExt cx="4702630" cy="287663"/>
            </a:xfrm>
          </p:grpSpPr>
          <p:sp>
            <p:nvSpPr>
              <p:cNvPr id="12" name="Rounded Rectangle 15">
                <a:extLst>
                  <a:ext uri="{FF2B5EF4-FFF2-40B4-BE49-F238E27FC236}">
                    <a16:creationId xmlns:a16="http://schemas.microsoft.com/office/drawing/2014/main" id="{C7F6E938-CDA5-3B22-5D86-F728BFF550B6}"/>
                  </a:ext>
                </a:extLst>
              </p:cNvPr>
              <p:cNvSpPr/>
              <p:nvPr/>
            </p:nvSpPr>
            <p:spPr>
              <a:xfrm>
                <a:off x="245149" y="5329211"/>
                <a:ext cx="4702630" cy="2876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F2B84FA-E3D9-DE40-FC89-4EFA201BB2F2}"/>
                  </a:ext>
                </a:extLst>
              </p:cNvPr>
              <p:cNvPicPr>
                <a:picLocks noChangeAspect="1"/>
              </p:cNvPicPr>
              <p:nvPr/>
            </p:nvPicPr>
            <p:blipFill>
              <a:blip r:embed="rId4"/>
              <a:stretch>
                <a:fillRect/>
              </a:stretch>
            </p:blipFill>
            <p:spPr>
              <a:xfrm>
                <a:off x="351432" y="5399165"/>
                <a:ext cx="158930" cy="158930"/>
              </a:xfrm>
              <a:prstGeom prst="rect">
                <a:avLst/>
              </a:prstGeom>
            </p:spPr>
          </p:pic>
        </p:grpSp>
        <p:sp>
          <p:nvSpPr>
            <p:cNvPr id="11" name="TextBox 10">
              <a:extLst>
                <a:ext uri="{FF2B5EF4-FFF2-40B4-BE49-F238E27FC236}">
                  <a16:creationId xmlns:a16="http://schemas.microsoft.com/office/drawing/2014/main" id="{1C63E513-9A43-C353-A44F-3EB685738191}"/>
                </a:ext>
              </a:extLst>
            </p:cNvPr>
            <p:cNvSpPr txBox="1"/>
            <p:nvPr/>
          </p:nvSpPr>
          <p:spPr>
            <a:xfrm>
              <a:off x="6530163" y="5345930"/>
              <a:ext cx="4439905" cy="238527"/>
            </a:xfrm>
            <a:prstGeom prst="rect">
              <a:avLst/>
            </a:prstGeom>
            <a:noFill/>
          </p:spPr>
          <p:txBody>
            <a:bodyPr wrap="square" rtlCol="0">
              <a:spAutoFit/>
            </a:bodyPr>
            <a:lstStyle/>
            <a:p>
              <a:r>
                <a:rPr lang="en-US" sz="950" dirty="0">
                  <a:hlinkClick r:id="rId5"/>
                </a:rPr>
                <a:t>https://tossd.org/pilot-studies-data-stories/2023-hlpf-voluntary-national-reviews.htm</a:t>
              </a:r>
              <a:r>
                <a:rPr lang="en-US" sz="950" dirty="0"/>
                <a:t> </a:t>
              </a:r>
            </a:p>
          </p:txBody>
        </p:sp>
      </p:grpSp>
    </p:spTree>
    <p:extLst>
      <p:ext uri="{BB962C8B-B14F-4D97-AF65-F5344CB8AC3E}">
        <p14:creationId xmlns:p14="http://schemas.microsoft.com/office/powerpoint/2010/main" val="1719036616"/>
      </p:ext>
    </p:extLst>
  </p:cSld>
  <p:clrMapOvr>
    <a:masterClrMapping/>
  </p:clrMapOvr>
  <mc:AlternateContent xmlns:mc="http://schemas.openxmlformats.org/markup-compatibility/2006" xmlns:p14="http://schemas.microsoft.com/office/powerpoint/2010/main">
    <mc:Choice Requires="p14">
      <p:transition p14:dur="3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9.4|25.2|18.5"/>
</p:tagLst>
</file>

<file path=ppt/theme/theme1.xml><?xml version="1.0" encoding="utf-8"?>
<a:theme xmlns:a="http://schemas.openxmlformats.org/drawingml/2006/main" name="1_Concept 1 Master">
  <a:themeElements>
    <a:clrScheme name="Test">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ts">
  <a:themeElements>
    <a:clrScheme name="Test">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6533</TotalTime>
  <Words>1298</Words>
  <Application>Microsoft Office PowerPoint</Application>
  <PresentationFormat>Widescreen</PresentationFormat>
  <Paragraphs>171</Paragraphs>
  <Slides>13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HELVETICA 75</vt:lpstr>
      <vt:lpstr>Montserrat</vt:lpstr>
      <vt:lpstr>1_Concept 1 Master</vt:lpstr>
      <vt:lpstr>Assets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Juria Young</dc:creator>
  <cp:lastModifiedBy>Mhamed Mouaacha</cp:lastModifiedBy>
  <cp:revision>419</cp:revision>
  <dcterms:created xsi:type="dcterms:W3CDTF">2021-01-06T16:25:02Z</dcterms:created>
  <dcterms:modified xsi:type="dcterms:W3CDTF">2023-11-10T05:59:52Z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f17927-79b2-40d2-8aa6-1ef1eabb3585_Enabled">
    <vt:lpwstr>true</vt:lpwstr>
  </property>
  <property fmtid="{D5CDD505-2E9C-101B-9397-08002B2CF9AE}" pid="3" name="MSIP_Label_e9f17927-79b2-40d2-8aa6-1ef1eabb3585_SetDate">
    <vt:lpwstr>2023-11-10T05:59:06Z</vt:lpwstr>
  </property>
  <property fmtid="{D5CDD505-2E9C-101B-9397-08002B2CF9AE}" pid="4" name="MSIP_Label_e9f17927-79b2-40d2-8aa6-1ef1eabb3585_Method">
    <vt:lpwstr>Standard</vt:lpwstr>
  </property>
  <property fmtid="{D5CDD505-2E9C-101B-9397-08002B2CF9AE}" pid="5" name="MSIP_Label_e9f17927-79b2-40d2-8aa6-1ef1eabb3585_Name">
    <vt:lpwstr>defa4170-0d19-0005-0004-bc88714345d2</vt:lpwstr>
  </property>
  <property fmtid="{D5CDD505-2E9C-101B-9397-08002B2CF9AE}" pid="6" name="MSIP_Label_e9f17927-79b2-40d2-8aa6-1ef1eabb3585_SiteId">
    <vt:lpwstr>4aa5460f-975c-4915-88d5-cf81ff19b905</vt:lpwstr>
  </property>
  <property fmtid="{D5CDD505-2E9C-101B-9397-08002B2CF9AE}" pid="7" name="MSIP_Label_e9f17927-79b2-40d2-8aa6-1ef1eabb3585_ActionId">
    <vt:lpwstr>1bb012fc-59cf-481b-a6b4-06580b9a1d4b</vt:lpwstr>
  </property>
  <property fmtid="{D5CDD505-2E9C-101B-9397-08002B2CF9AE}" pid="8" name="MSIP_Label_e9f17927-79b2-40d2-8aa6-1ef1eabb3585_ContentBits">
    <vt:lpwstr>0</vt:lpwstr>
  </property>
</Properties>
</file>