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4"/>
    <p:sldMasterId id="2147483889" r:id="rId5"/>
    <p:sldMasterId id="2147483914" r:id="rId6"/>
    <p:sldMasterId id="2147483919" r:id="rId7"/>
    <p:sldMasterId id="2147483928" r:id="rId8"/>
  </p:sldMasterIdLst>
  <p:notesMasterIdLst>
    <p:notesMasterId r:id="rId26"/>
  </p:notesMasterIdLst>
  <p:handoutMasterIdLst>
    <p:handoutMasterId r:id="rId27"/>
  </p:handoutMasterIdLst>
  <p:sldIdLst>
    <p:sldId id="256" r:id="rId9"/>
    <p:sldId id="295" r:id="rId10"/>
    <p:sldId id="335" r:id="rId11"/>
    <p:sldId id="336" r:id="rId12"/>
    <p:sldId id="337" r:id="rId13"/>
    <p:sldId id="338" r:id="rId14"/>
    <p:sldId id="342" r:id="rId15"/>
    <p:sldId id="344" r:id="rId16"/>
    <p:sldId id="346" r:id="rId17"/>
    <p:sldId id="347" r:id="rId18"/>
    <p:sldId id="348" r:id="rId19"/>
    <p:sldId id="349" r:id="rId20"/>
    <p:sldId id="350" r:id="rId21"/>
    <p:sldId id="351" r:id="rId22"/>
    <p:sldId id="352" r:id="rId23"/>
    <p:sldId id="353" r:id="rId24"/>
    <p:sldId id="355" r:id="rId25"/>
  </p:sldIdLst>
  <p:sldSz cx="12192000" cy="6858000"/>
  <p:notesSz cx="6811963" cy="9942513"/>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extLst>
    <p:ext uri="{EFAFB233-063F-42B5-8137-9DF3F51BA10A}">
      <p15:sldGuideLst xmlns:p15="http://schemas.microsoft.com/office/powerpoint/2012/main">
        <p15:guide id="1" orient="horz" pos="935" userDrawn="1">
          <p15:clr>
            <a:srgbClr val="A4A3A4"/>
          </p15:clr>
        </p15:guide>
        <p15:guide id="2" pos="846" userDrawn="1">
          <p15:clr>
            <a:srgbClr val="A4A3A4"/>
          </p15:clr>
        </p15:guide>
      </p15:sldGuideLst>
    </p:ext>
    <p:ext uri="{2D200454-40CA-4A62-9FC3-DE9A4176ACB9}">
      <p15:notesGuideLst xmlns:p15="http://schemas.microsoft.com/office/powerpoint/2012/main">
        <p15:guide id="1" orient="horz" pos="2187"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000"/>
    <a:srgbClr val="000000"/>
    <a:srgbClr val="C0C0C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78647" autoAdjust="0"/>
  </p:normalViewPr>
  <p:slideViewPr>
    <p:cSldViewPr>
      <p:cViewPr varScale="1">
        <p:scale>
          <a:sx n="87" d="100"/>
          <a:sy n="87" d="100"/>
        </p:scale>
        <p:origin x="1374" y="84"/>
      </p:cViewPr>
      <p:guideLst>
        <p:guide orient="horz" pos="935"/>
        <p:guide pos="84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0" d="100"/>
          <a:sy n="70" d="100"/>
        </p:scale>
        <p:origin x="-4566" y="-504"/>
      </p:cViewPr>
      <p:guideLst>
        <p:guide orient="horz" pos="2187"/>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041A-59AD-4593-B8B4-1B71528D2CD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DE"/>
        </a:p>
      </dgm:t>
    </dgm:pt>
    <dgm:pt modelId="{76F5CC2F-6D72-4776-A09A-94EEDF97615C}">
      <dgm:prSet phldrT="[Text]" custT="1"/>
      <dgm:spPr/>
      <dgm:t>
        <a:bodyPr/>
        <a:lstStyle/>
        <a:p>
          <a:r>
            <a:rPr lang="de-DE" sz="2000" dirty="0"/>
            <a:t>Emission </a:t>
          </a:r>
          <a:br>
            <a:rPr lang="de-DE" sz="2000" dirty="0"/>
          </a:br>
          <a:r>
            <a:rPr lang="de-DE" sz="2000" dirty="0"/>
            <a:t>Data Provider 1</a:t>
          </a:r>
        </a:p>
      </dgm:t>
    </dgm:pt>
    <dgm:pt modelId="{88CCDA90-EBF4-4B7B-BDE2-69E1CB3AB757}" type="parTrans" cxnId="{3F441378-660F-48C0-A2A4-C483F2C106AB}">
      <dgm:prSet/>
      <dgm:spPr/>
      <dgm:t>
        <a:bodyPr/>
        <a:lstStyle/>
        <a:p>
          <a:endParaRPr lang="de-DE"/>
        </a:p>
      </dgm:t>
    </dgm:pt>
    <dgm:pt modelId="{0FE9ECA7-2CA5-4277-AE9F-83F12488380A}" type="sibTrans" cxnId="{3F441378-660F-48C0-A2A4-C483F2C106AB}">
      <dgm:prSet/>
      <dgm:spPr/>
      <dgm:t>
        <a:bodyPr/>
        <a:lstStyle/>
        <a:p>
          <a:endParaRPr lang="de-DE"/>
        </a:p>
      </dgm:t>
    </dgm:pt>
    <dgm:pt modelId="{EF2B7E73-3A2D-43E7-8EE1-4B85B4FCD4E1}">
      <dgm:prSet phldrT="[Text]" custT="1"/>
      <dgm:spPr/>
      <dgm:t>
        <a:bodyPr/>
        <a:lstStyle/>
        <a:p>
          <a:r>
            <a:rPr lang="de-DE" sz="2000" dirty="0"/>
            <a:t>Emission </a:t>
          </a:r>
          <a:br>
            <a:rPr lang="de-DE" sz="2000" dirty="0"/>
          </a:br>
          <a:r>
            <a:rPr lang="de-DE" sz="2000" dirty="0"/>
            <a:t>Data Provider 2</a:t>
          </a:r>
        </a:p>
      </dgm:t>
    </dgm:pt>
    <dgm:pt modelId="{9E567CEE-B4A6-4CB4-9B52-6D64D03A5893}" type="parTrans" cxnId="{8966F9B9-7616-4893-8C40-FFFD5D1D37BD}">
      <dgm:prSet/>
      <dgm:spPr/>
      <dgm:t>
        <a:bodyPr/>
        <a:lstStyle/>
        <a:p>
          <a:endParaRPr lang="de-DE"/>
        </a:p>
      </dgm:t>
    </dgm:pt>
    <dgm:pt modelId="{D89ECC4B-3798-4EA3-B030-D990937F0679}" type="sibTrans" cxnId="{8966F9B9-7616-4893-8C40-FFFD5D1D37BD}">
      <dgm:prSet/>
      <dgm:spPr/>
      <dgm:t>
        <a:bodyPr/>
        <a:lstStyle/>
        <a:p>
          <a:endParaRPr lang="de-DE"/>
        </a:p>
      </dgm:t>
    </dgm:pt>
    <dgm:pt modelId="{F60651DA-1AEF-467A-A4B1-952AF8BEB14C}" type="pres">
      <dgm:prSet presAssocID="{2E92041A-59AD-4593-B8B4-1B71528D2CD7}" presName="Name0" presStyleCnt="0">
        <dgm:presLayoutVars>
          <dgm:dir/>
          <dgm:resizeHandles val="exact"/>
        </dgm:presLayoutVars>
      </dgm:prSet>
      <dgm:spPr/>
    </dgm:pt>
    <dgm:pt modelId="{CF36C375-C366-45EA-B099-A6902BB88448}" type="pres">
      <dgm:prSet presAssocID="{76F5CC2F-6D72-4776-A09A-94EEDF97615C}" presName="Name5" presStyleLbl="vennNode1" presStyleIdx="0" presStyleCnt="2" custLinFactNeighborX="46803" custLinFactNeighborY="-1875">
        <dgm:presLayoutVars>
          <dgm:bulletEnabled val="1"/>
        </dgm:presLayoutVars>
      </dgm:prSet>
      <dgm:spPr/>
    </dgm:pt>
    <dgm:pt modelId="{106612D5-5EE9-4A28-9D47-C6A8315942F9}" type="pres">
      <dgm:prSet presAssocID="{0FE9ECA7-2CA5-4277-AE9F-83F12488380A}" presName="space" presStyleCnt="0"/>
      <dgm:spPr/>
    </dgm:pt>
    <dgm:pt modelId="{3740772D-9AB0-4888-8900-65A605173625}" type="pres">
      <dgm:prSet presAssocID="{EF2B7E73-3A2D-43E7-8EE1-4B85B4FCD4E1}" presName="Name5" presStyleLbl="vennNode1" presStyleIdx="1" presStyleCnt="2" custLinFactNeighborX="-53457" custLinFactNeighborY="-1587">
        <dgm:presLayoutVars>
          <dgm:bulletEnabled val="1"/>
        </dgm:presLayoutVars>
      </dgm:prSet>
      <dgm:spPr/>
    </dgm:pt>
  </dgm:ptLst>
  <dgm:cxnLst>
    <dgm:cxn modelId="{00594649-9BA6-4460-8D57-089BBEE9AB40}" type="presOf" srcId="{2E92041A-59AD-4593-B8B4-1B71528D2CD7}" destId="{F60651DA-1AEF-467A-A4B1-952AF8BEB14C}" srcOrd="0" destOrd="0" presId="urn:microsoft.com/office/officeart/2005/8/layout/venn3"/>
    <dgm:cxn modelId="{3F441378-660F-48C0-A2A4-C483F2C106AB}" srcId="{2E92041A-59AD-4593-B8B4-1B71528D2CD7}" destId="{76F5CC2F-6D72-4776-A09A-94EEDF97615C}" srcOrd="0" destOrd="0" parTransId="{88CCDA90-EBF4-4B7B-BDE2-69E1CB3AB757}" sibTransId="{0FE9ECA7-2CA5-4277-AE9F-83F12488380A}"/>
    <dgm:cxn modelId="{3EF60781-ABDA-4E7B-A3FF-4C1BA51C928A}" type="presOf" srcId="{76F5CC2F-6D72-4776-A09A-94EEDF97615C}" destId="{CF36C375-C366-45EA-B099-A6902BB88448}" srcOrd="0" destOrd="0" presId="urn:microsoft.com/office/officeart/2005/8/layout/venn3"/>
    <dgm:cxn modelId="{8966F9B9-7616-4893-8C40-FFFD5D1D37BD}" srcId="{2E92041A-59AD-4593-B8B4-1B71528D2CD7}" destId="{EF2B7E73-3A2D-43E7-8EE1-4B85B4FCD4E1}" srcOrd="1" destOrd="0" parTransId="{9E567CEE-B4A6-4CB4-9B52-6D64D03A5893}" sibTransId="{D89ECC4B-3798-4EA3-B030-D990937F0679}"/>
    <dgm:cxn modelId="{F9F756DF-CA1A-4316-8AED-59EE16F7C007}" type="presOf" srcId="{EF2B7E73-3A2D-43E7-8EE1-4B85B4FCD4E1}" destId="{3740772D-9AB0-4888-8900-65A605173625}" srcOrd="0" destOrd="0" presId="urn:microsoft.com/office/officeart/2005/8/layout/venn3"/>
    <dgm:cxn modelId="{35D45453-6D47-4EEB-B9BA-10269436CC57}" type="presParOf" srcId="{F60651DA-1AEF-467A-A4B1-952AF8BEB14C}" destId="{CF36C375-C366-45EA-B099-A6902BB88448}" srcOrd="0" destOrd="0" presId="urn:microsoft.com/office/officeart/2005/8/layout/venn3"/>
    <dgm:cxn modelId="{7F68F6AC-86F7-4768-A44E-3F5BD632296E}" type="presParOf" srcId="{F60651DA-1AEF-467A-A4B1-952AF8BEB14C}" destId="{106612D5-5EE9-4A28-9D47-C6A8315942F9}" srcOrd="1" destOrd="0" presId="urn:microsoft.com/office/officeart/2005/8/layout/venn3"/>
    <dgm:cxn modelId="{2029183C-9CEB-48EC-8C36-712D6B4ACE03}" type="presParOf" srcId="{F60651DA-1AEF-467A-A4B1-952AF8BEB14C}" destId="{3740772D-9AB0-4888-8900-65A605173625}"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16FDA-BE46-4E91-9BCD-F9D76A0D825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DE"/>
        </a:p>
      </dgm:t>
    </dgm:pt>
    <dgm:pt modelId="{D98F36E7-937E-47E1-A29B-CFF09F1DACD4}">
      <dgm:prSet phldrT="[Text]" custT="1"/>
      <dgm:spPr>
        <a:solidFill>
          <a:schemeClr val="accent1">
            <a:lumMod val="50000"/>
          </a:schemeClr>
        </a:solidFill>
      </dgm:spPr>
      <dgm:t>
        <a:bodyPr/>
        <a:lstStyle/>
        <a:p>
          <a:r>
            <a:rPr lang="de-DE" sz="2000" dirty="0" err="1"/>
            <a:t>Some</a:t>
          </a:r>
          <a:r>
            <a:rPr lang="de-DE" sz="2000" dirty="0"/>
            <a:t> </a:t>
          </a:r>
          <a:r>
            <a:rPr lang="de-DE" sz="2000" dirty="0" err="1"/>
            <a:t>of</a:t>
          </a:r>
          <a:r>
            <a:rPr lang="de-DE" sz="2000" dirty="0"/>
            <a:t> </a:t>
          </a:r>
          <a:r>
            <a:rPr lang="de-DE" sz="2000" dirty="0" err="1"/>
            <a:t>the</a:t>
          </a:r>
          <a:r>
            <a:rPr lang="de-DE" sz="2000" dirty="0"/>
            <a:t> </a:t>
          </a:r>
          <a:r>
            <a:rPr lang="de-DE" sz="2000" dirty="0" err="1"/>
            <a:t>leading</a:t>
          </a:r>
          <a:r>
            <a:rPr lang="de-DE" sz="2000" dirty="0"/>
            <a:t> </a:t>
          </a:r>
          <a:r>
            <a:rPr lang="de-DE" sz="2000" dirty="0" err="1"/>
            <a:t>questions</a:t>
          </a:r>
          <a:endParaRPr lang="de-DE" sz="2000" dirty="0"/>
        </a:p>
      </dgm:t>
    </dgm:pt>
    <dgm:pt modelId="{67553329-E598-45F4-A6AA-DEC7625598C3}" type="parTrans" cxnId="{E24E6490-D2C7-440F-8CB4-755736BF5ABA}">
      <dgm:prSet/>
      <dgm:spPr/>
      <dgm:t>
        <a:bodyPr/>
        <a:lstStyle/>
        <a:p>
          <a:endParaRPr lang="de-DE"/>
        </a:p>
      </dgm:t>
    </dgm:pt>
    <dgm:pt modelId="{CE78FD96-667D-4899-A560-675A9B57AC24}" type="sibTrans" cxnId="{E24E6490-D2C7-440F-8CB4-755736BF5ABA}">
      <dgm:prSet/>
      <dgm:spPr/>
      <dgm:t>
        <a:bodyPr/>
        <a:lstStyle/>
        <a:p>
          <a:endParaRPr lang="de-DE"/>
        </a:p>
      </dgm:t>
    </dgm:pt>
    <dgm:pt modelId="{1463D0D3-4FB3-4CF2-ACC3-C6A37FF11843}">
      <dgm:prSet custT="1"/>
      <dgm:spPr/>
      <dgm:t>
        <a:bodyPr/>
        <a:lstStyle/>
        <a:p>
          <a:r>
            <a:rPr lang="en-US" sz="1300" dirty="0"/>
            <a:t>What is the scope of carbon content measurement needed? </a:t>
          </a:r>
          <a:br>
            <a:rPr lang="en-US" sz="1300" dirty="0"/>
          </a:br>
          <a:r>
            <a:rPr lang="en-US" sz="1300" dirty="0"/>
            <a:t>For companies, countries, sectors?</a:t>
          </a:r>
          <a:endParaRPr lang="de-DE" sz="1300" dirty="0"/>
        </a:p>
      </dgm:t>
    </dgm:pt>
    <dgm:pt modelId="{F544A5F1-25B2-4848-A7D4-B3C92C4E7068}" type="parTrans" cxnId="{0CC2A36D-06AE-40DC-A7FB-78F25A8FBE87}">
      <dgm:prSet/>
      <dgm:spPr/>
      <dgm:t>
        <a:bodyPr/>
        <a:lstStyle/>
        <a:p>
          <a:endParaRPr lang="de-DE"/>
        </a:p>
      </dgm:t>
    </dgm:pt>
    <dgm:pt modelId="{3FB6495B-EFFF-40BB-9C55-457C54700F6B}" type="sibTrans" cxnId="{0CC2A36D-06AE-40DC-A7FB-78F25A8FBE87}">
      <dgm:prSet/>
      <dgm:spPr/>
      <dgm:t>
        <a:bodyPr/>
        <a:lstStyle/>
        <a:p>
          <a:endParaRPr lang="de-DE"/>
        </a:p>
      </dgm:t>
    </dgm:pt>
    <dgm:pt modelId="{C6CB03A6-1EB6-412A-9970-2F7808C0E355}">
      <dgm:prSet custT="1"/>
      <dgm:spPr>
        <a:solidFill>
          <a:schemeClr val="accent1">
            <a:lumMod val="75000"/>
          </a:schemeClr>
        </a:solidFill>
      </dgm:spPr>
      <dgm:t>
        <a:bodyPr/>
        <a:lstStyle/>
        <a:p>
          <a:r>
            <a:rPr lang="en-US" sz="1300" dirty="0"/>
            <a:t>Who will report, what sort of data will be available, how can they be used?</a:t>
          </a:r>
          <a:endParaRPr lang="de-DE" sz="1300" dirty="0"/>
        </a:p>
      </dgm:t>
    </dgm:pt>
    <dgm:pt modelId="{3EE685A8-8E96-41C3-8434-60C409057ABE}" type="parTrans" cxnId="{D20C2503-8BFE-477B-A7B9-83346AC4A541}">
      <dgm:prSet/>
      <dgm:spPr/>
      <dgm:t>
        <a:bodyPr/>
        <a:lstStyle/>
        <a:p>
          <a:endParaRPr lang="de-DE"/>
        </a:p>
      </dgm:t>
    </dgm:pt>
    <dgm:pt modelId="{8CE0A24A-5680-45F2-A301-7A5356085546}" type="sibTrans" cxnId="{D20C2503-8BFE-477B-A7B9-83346AC4A541}">
      <dgm:prSet/>
      <dgm:spPr/>
      <dgm:t>
        <a:bodyPr/>
        <a:lstStyle/>
        <a:p>
          <a:endParaRPr lang="de-DE"/>
        </a:p>
      </dgm:t>
    </dgm:pt>
    <dgm:pt modelId="{819153F2-1F6F-4497-9166-29870EA79878}">
      <dgm:prSet custT="1"/>
      <dgm:spPr/>
      <dgm:t>
        <a:bodyPr/>
        <a:lstStyle/>
        <a:p>
          <a:r>
            <a:rPr lang="en-US" sz="1300" dirty="0"/>
            <a:t>How shall sectors be formed? </a:t>
          </a:r>
          <a:br>
            <a:rPr lang="en-US" sz="1300" dirty="0"/>
          </a:br>
          <a:r>
            <a:rPr lang="en-US" sz="1300" dirty="0"/>
            <a:t>How avoid double counting? </a:t>
          </a:r>
          <a:endParaRPr lang="de-DE" sz="1300" dirty="0"/>
        </a:p>
      </dgm:t>
    </dgm:pt>
    <dgm:pt modelId="{5E2C69DC-7DED-427D-AA09-C5A2381BD553}" type="parTrans" cxnId="{5B417D13-2C9F-4745-B5E6-F8116180715B}">
      <dgm:prSet/>
      <dgm:spPr/>
      <dgm:t>
        <a:bodyPr/>
        <a:lstStyle/>
        <a:p>
          <a:endParaRPr lang="de-DE"/>
        </a:p>
      </dgm:t>
    </dgm:pt>
    <dgm:pt modelId="{BF712F05-5A48-47D5-99A5-E6BC84C7219D}" type="sibTrans" cxnId="{5B417D13-2C9F-4745-B5E6-F8116180715B}">
      <dgm:prSet/>
      <dgm:spPr/>
      <dgm:t>
        <a:bodyPr/>
        <a:lstStyle/>
        <a:p>
          <a:endParaRPr lang="de-DE"/>
        </a:p>
      </dgm:t>
    </dgm:pt>
    <dgm:pt modelId="{114D1DAB-B912-4D35-B5D1-2808AA074F58}">
      <dgm:prSet custT="1"/>
      <dgm:spPr>
        <a:solidFill>
          <a:schemeClr val="accent1">
            <a:lumMod val="75000"/>
          </a:schemeClr>
        </a:solidFill>
      </dgm:spPr>
      <dgm:t>
        <a:bodyPr/>
        <a:lstStyle/>
        <a:p>
          <a:r>
            <a:rPr lang="en-US" sz="1300" dirty="0"/>
            <a:t>What aggregate information does micro level measurement need, and how can aggregate measurement benefit from micro level disclosure?</a:t>
          </a:r>
          <a:endParaRPr lang="de-DE" sz="1300" dirty="0"/>
        </a:p>
      </dgm:t>
    </dgm:pt>
    <dgm:pt modelId="{1070CFBA-5273-41AB-B891-1EF3B673FE6A}" type="sibTrans" cxnId="{95D7F86B-7348-4798-9D29-173D9E2EC1F7}">
      <dgm:prSet/>
      <dgm:spPr/>
      <dgm:t>
        <a:bodyPr/>
        <a:lstStyle/>
        <a:p>
          <a:endParaRPr lang="de-DE"/>
        </a:p>
      </dgm:t>
    </dgm:pt>
    <dgm:pt modelId="{538B1FFB-3E87-460C-9ED4-0D49CF2FE77F}" type="parTrans" cxnId="{95D7F86B-7348-4798-9D29-173D9E2EC1F7}">
      <dgm:prSet/>
      <dgm:spPr/>
      <dgm:t>
        <a:bodyPr/>
        <a:lstStyle/>
        <a:p>
          <a:endParaRPr lang="de-DE"/>
        </a:p>
      </dgm:t>
    </dgm:pt>
    <dgm:pt modelId="{902AF08B-14AB-46BD-A54B-EAAAFDECBAA3}" type="pres">
      <dgm:prSet presAssocID="{55C16FDA-BE46-4E91-9BCD-F9D76A0D8251}" presName="Name0" presStyleCnt="0">
        <dgm:presLayoutVars>
          <dgm:chPref val="1"/>
          <dgm:dir/>
          <dgm:animOne val="branch"/>
          <dgm:animLvl val="lvl"/>
          <dgm:resizeHandles val="exact"/>
        </dgm:presLayoutVars>
      </dgm:prSet>
      <dgm:spPr/>
    </dgm:pt>
    <dgm:pt modelId="{9E3FEF41-D6D1-49E3-A85F-87CAC2CF5E3A}" type="pres">
      <dgm:prSet presAssocID="{D98F36E7-937E-47E1-A29B-CFF09F1DACD4}" presName="root1" presStyleCnt="0"/>
      <dgm:spPr/>
    </dgm:pt>
    <dgm:pt modelId="{D8AEF0D4-367B-4967-ABFD-4863066629F1}" type="pres">
      <dgm:prSet presAssocID="{D98F36E7-937E-47E1-A29B-CFF09F1DACD4}" presName="LevelOneTextNode" presStyleLbl="node0" presStyleIdx="0" presStyleCnt="1" custAng="5400000" custScaleY="58306" custLinFactX="-100000" custLinFactNeighborX="-138443" custLinFactNeighborY="364">
        <dgm:presLayoutVars>
          <dgm:chPref val="3"/>
        </dgm:presLayoutVars>
      </dgm:prSet>
      <dgm:spPr/>
    </dgm:pt>
    <dgm:pt modelId="{793B2390-AB3F-499B-BC4A-B7B9E0145323}" type="pres">
      <dgm:prSet presAssocID="{D98F36E7-937E-47E1-A29B-CFF09F1DACD4}" presName="level2hierChild" presStyleCnt="0"/>
      <dgm:spPr/>
    </dgm:pt>
    <dgm:pt modelId="{78E8932C-7197-4887-BC0B-E59CB597FA8B}" type="pres">
      <dgm:prSet presAssocID="{F544A5F1-25B2-4848-A7D4-B3C92C4E7068}" presName="conn2-1" presStyleLbl="parChTrans1D2" presStyleIdx="0" presStyleCnt="4"/>
      <dgm:spPr/>
    </dgm:pt>
    <dgm:pt modelId="{2562347F-FD43-49F7-8930-937FE72C81CB}" type="pres">
      <dgm:prSet presAssocID="{F544A5F1-25B2-4848-A7D4-B3C92C4E7068}" presName="connTx" presStyleLbl="parChTrans1D2" presStyleIdx="0" presStyleCnt="4"/>
      <dgm:spPr/>
    </dgm:pt>
    <dgm:pt modelId="{F8203009-0A1C-4755-82E1-7558B97E5EEC}" type="pres">
      <dgm:prSet presAssocID="{1463D0D3-4FB3-4CF2-ACC3-C6A37FF11843}" presName="root2" presStyleCnt="0"/>
      <dgm:spPr/>
    </dgm:pt>
    <dgm:pt modelId="{66B8B87D-25B3-48C7-9E60-F80A0087698D}" type="pres">
      <dgm:prSet presAssocID="{1463D0D3-4FB3-4CF2-ACC3-C6A37FF11843}" presName="LevelTwoTextNode" presStyleLbl="node2" presStyleIdx="0" presStyleCnt="4">
        <dgm:presLayoutVars>
          <dgm:chPref val="3"/>
        </dgm:presLayoutVars>
      </dgm:prSet>
      <dgm:spPr/>
    </dgm:pt>
    <dgm:pt modelId="{977D46DD-CFF3-4ECB-8760-F0CDEC2DDD77}" type="pres">
      <dgm:prSet presAssocID="{1463D0D3-4FB3-4CF2-ACC3-C6A37FF11843}" presName="level3hierChild" presStyleCnt="0"/>
      <dgm:spPr/>
    </dgm:pt>
    <dgm:pt modelId="{FAE7006C-48E6-45C8-B1B8-D90CECF01C1E}" type="pres">
      <dgm:prSet presAssocID="{3EE685A8-8E96-41C3-8434-60C409057ABE}" presName="conn2-1" presStyleLbl="parChTrans1D2" presStyleIdx="1" presStyleCnt="4"/>
      <dgm:spPr/>
    </dgm:pt>
    <dgm:pt modelId="{C4A5563E-061C-402A-9BBE-07B57386515E}" type="pres">
      <dgm:prSet presAssocID="{3EE685A8-8E96-41C3-8434-60C409057ABE}" presName="connTx" presStyleLbl="parChTrans1D2" presStyleIdx="1" presStyleCnt="4"/>
      <dgm:spPr/>
    </dgm:pt>
    <dgm:pt modelId="{54B80E80-5979-4F31-9B19-E45C25906D44}" type="pres">
      <dgm:prSet presAssocID="{C6CB03A6-1EB6-412A-9970-2F7808C0E355}" presName="root2" presStyleCnt="0"/>
      <dgm:spPr/>
    </dgm:pt>
    <dgm:pt modelId="{D2FC5E64-CFBB-405E-8CF6-B1FA4AFFD462}" type="pres">
      <dgm:prSet presAssocID="{C6CB03A6-1EB6-412A-9970-2F7808C0E355}" presName="LevelTwoTextNode" presStyleLbl="node2" presStyleIdx="1" presStyleCnt="4">
        <dgm:presLayoutVars>
          <dgm:chPref val="3"/>
        </dgm:presLayoutVars>
      </dgm:prSet>
      <dgm:spPr/>
    </dgm:pt>
    <dgm:pt modelId="{03E03828-67EB-41EA-AEF3-21B1DC1354DF}" type="pres">
      <dgm:prSet presAssocID="{C6CB03A6-1EB6-412A-9970-2F7808C0E355}" presName="level3hierChild" presStyleCnt="0"/>
      <dgm:spPr/>
    </dgm:pt>
    <dgm:pt modelId="{7EABD4BD-3898-4B0F-BD2B-9CFC3BBBAC80}" type="pres">
      <dgm:prSet presAssocID="{5E2C69DC-7DED-427D-AA09-C5A2381BD553}" presName="conn2-1" presStyleLbl="parChTrans1D2" presStyleIdx="2" presStyleCnt="4"/>
      <dgm:spPr/>
    </dgm:pt>
    <dgm:pt modelId="{AA1A0123-B1F5-402E-9DCB-12E330C995EE}" type="pres">
      <dgm:prSet presAssocID="{5E2C69DC-7DED-427D-AA09-C5A2381BD553}" presName="connTx" presStyleLbl="parChTrans1D2" presStyleIdx="2" presStyleCnt="4"/>
      <dgm:spPr/>
    </dgm:pt>
    <dgm:pt modelId="{30178DF7-C277-4F40-A539-35739A10FEAE}" type="pres">
      <dgm:prSet presAssocID="{819153F2-1F6F-4497-9166-29870EA79878}" presName="root2" presStyleCnt="0"/>
      <dgm:spPr/>
    </dgm:pt>
    <dgm:pt modelId="{867D4FD5-DAEC-4815-A56A-25B14E3642FA}" type="pres">
      <dgm:prSet presAssocID="{819153F2-1F6F-4497-9166-29870EA79878}" presName="LevelTwoTextNode" presStyleLbl="node2" presStyleIdx="2" presStyleCnt="4">
        <dgm:presLayoutVars>
          <dgm:chPref val="3"/>
        </dgm:presLayoutVars>
      </dgm:prSet>
      <dgm:spPr/>
    </dgm:pt>
    <dgm:pt modelId="{8166C4C5-9251-4B2D-8A61-7870BF6B3EB2}" type="pres">
      <dgm:prSet presAssocID="{819153F2-1F6F-4497-9166-29870EA79878}" presName="level3hierChild" presStyleCnt="0"/>
      <dgm:spPr/>
    </dgm:pt>
    <dgm:pt modelId="{8686E442-1FDB-45E5-AEE1-9D4549884858}" type="pres">
      <dgm:prSet presAssocID="{538B1FFB-3E87-460C-9ED4-0D49CF2FE77F}" presName="conn2-1" presStyleLbl="parChTrans1D2" presStyleIdx="3" presStyleCnt="4"/>
      <dgm:spPr/>
    </dgm:pt>
    <dgm:pt modelId="{0BF67495-8775-43CA-8CE5-1B201D64C527}" type="pres">
      <dgm:prSet presAssocID="{538B1FFB-3E87-460C-9ED4-0D49CF2FE77F}" presName="connTx" presStyleLbl="parChTrans1D2" presStyleIdx="3" presStyleCnt="4"/>
      <dgm:spPr/>
    </dgm:pt>
    <dgm:pt modelId="{6361CCC7-F297-45B4-8A8F-C029DF7B4DF3}" type="pres">
      <dgm:prSet presAssocID="{114D1DAB-B912-4D35-B5D1-2808AA074F58}" presName="root2" presStyleCnt="0"/>
      <dgm:spPr/>
    </dgm:pt>
    <dgm:pt modelId="{5AD12ACC-F1A6-4C25-A7A3-21E24675323A}" type="pres">
      <dgm:prSet presAssocID="{114D1DAB-B912-4D35-B5D1-2808AA074F58}" presName="LevelTwoTextNode" presStyleLbl="node2" presStyleIdx="3" presStyleCnt="4">
        <dgm:presLayoutVars>
          <dgm:chPref val="3"/>
        </dgm:presLayoutVars>
      </dgm:prSet>
      <dgm:spPr/>
    </dgm:pt>
    <dgm:pt modelId="{EBE1D3CF-1527-46DB-A9AA-687EA8211ED6}" type="pres">
      <dgm:prSet presAssocID="{114D1DAB-B912-4D35-B5D1-2808AA074F58}" presName="level3hierChild" presStyleCnt="0"/>
      <dgm:spPr/>
    </dgm:pt>
  </dgm:ptLst>
  <dgm:cxnLst>
    <dgm:cxn modelId="{D20C2503-8BFE-477B-A7B9-83346AC4A541}" srcId="{D98F36E7-937E-47E1-A29B-CFF09F1DACD4}" destId="{C6CB03A6-1EB6-412A-9970-2F7808C0E355}" srcOrd="1" destOrd="0" parTransId="{3EE685A8-8E96-41C3-8434-60C409057ABE}" sibTransId="{8CE0A24A-5680-45F2-A301-7A5356085546}"/>
    <dgm:cxn modelId="{8E6D6907-5726-4262-9A32-399124BF5739}" type="presOf" srcId="{F544A5F1-25B2-4848-A7D4-B3C92C4E7068}" destId="{78E8932C-7197-4887-BC0B-E59CB597FA8B}" srcOrd="0" destOrd="0" presId="urn:microsoft.com/office/officeart/2008/layout/HorizontalMultiLevelHierarchy"/>
    <dgm:cxn modelId="{5B417D13-2C9F-4745-B5E6-F8116180715B}" srcId="{D98F36E7-937E-47E1-A29B-CFF09F1DACD4}" destId="{819153F2-1F6F-4497-9166-29870EA79878}" srcOrd="2" destOrd="0" parTransId="{5E2C69DC-7DED-427D-AA09-C5A2381BD553}" sibTransId="{BF712F05-5A48-47D5-99A5-E6BC84C7219D}"/>
    <dgm:cxn modelId="{E2E63A26-6684-4188-BA14-828E877D0177}" type="presOf" srcId="{538B1FFB-3E87-460C-9ED4-0D49CF2FE77F}" destId="{8686E442-1FDB-45E5-AEE1-9D4549884858}" srcOrd="0" destOrd="0" presId="urn:microsoft.com/office/officeart/2008/layout/HorizontalMultiLevelHierarchy"/>
    <dgm:cxn modelId="{C3F0E344-6F71-4400-AD8E-EE51C003C04B}" type="presOf" srcId="{1463D0D3-4FB3-4CF2-ACC3-C6A37FF11843}" destId="{66B8B87D-25B3-48C7-9E60-F80A0087698D}" srcOrd="0" destOrd="0" presId="urn:microsoft.com/office/officeart/2008/layout/HorizontalMultiLevelHierarchy"/>
    <dgm:cxn modelId="{7364FB49-2DE6-40D4-950D-5BE3ACCE671D}" type="presOf" srcId="{F544A5F1-25B2-4848-A7D4-B3C92C4E7068}" destId="{2562347F-FD43-49F7-8930-937FE72C81CB}" srcOrd="1" destOrd="0" presId="urn:microsoft.com/office/officeart/2008/layout/HorizontalMultiLevelHierarchy"/>
    <dgm:cxn modelId="{95D7F86B-7348-4798-9D29-173D9E2EC1F7}" srcId="{D98F36E7-937E-47E1-A29B-CFF09F1DACD4}" destId="{114D1DAB-B912-4D35-B5D1-2808AA074F58}" srcOrd="3" destOrd="0" parTransId="{538B1FFB-3E87-460C-9ED4-0D49CF2FE77F}" sibTransId="{1070CFBA-5273-41AB-B891-1EF3B673FE6A}"/>
    <dgm:cxn modelId="{0CC2A36D-06AE-40DC-A7FB-78F25A8FBE87}" srcId="{D98F36E7-937E-47E1-A29B-CFF09F1DACD4}" destId="{1463D0D3-4FB3-4CF2-ACC3-C6A37FF11843}" srcOrd="0" destOrd="0" parTransId="{F544A5F1-25B2-4848-A7D4-B3C92C4E7068}" sibTransId="{3FB6495B-EFFF-40BB-9C55-457C54700F6B}"/>
    <dgm:cxn modelId="{2CE1295A-D6E5-4CE3-824D-1690F63D2519}" type="presOf" srcId="{114D1DAB-B912-4D35-B5D1-2808AA074F58}" destId="{5AD12ACC-F1A6-4C25-A7A3-21E24675323A}" srcOrd="0" destOrd="0" presId="urn:microsoft.com/office/officeart/2008/layout/HorizontalMultiLevelHierarchy"/>
    <dgm:cxn modelId="{C9952784-2680-4519-B06D-9FAD28DDE818}" type="presOf" srcId="{55C16FDA-BE46-4E91-9BCD-F9D76A0D8251}" destId="{902AF08B-14AB-46BD-A54B-EAAAFDECBAA3}" srcOrd="0" destOrd="0" presId="urn:microsoft.com/office/officeart/2008/layout/HorizontalMultiLevelHierarchy"/>
    <dgm:cxn modelId="{9DFBF78F-4398-44B0-B705-9452056B7974}" type="presOf" srcId="{819153F2-1F6F-4497-9166-29870EA79878}" destId="{867D4FD5-DAEC-4815-A56A-25B14E3642FA}" srcOrd="0" destOrd="0" presId="urn:microsoft.com/office/officeart/2008/layout/HorizontalMultiLevelHierarchy"/>
    <dgm:cxn modelId="{E24E6490-D2C7-440F-8CB4-755736BF5ABA}" srcId="{55C16FDA-BE46-4E91-9BCD-F9D76A0D8251}" destId="{D98F36E7-937E-47E1-A29B-CFF09F1DACD4}" srcOrd="0" destOrd="0" parTransId="{67553329-E598-45F4-A6AA-DEC7625598C3}" sibTransId="{CE78FD96-667D-4899-A560-675A9B57AC24}"/>
    <dgm:cxn modelId="{DEA30897-FE22-484D-BD75-736E71FE06D4}" type="presOf" srcId="{C6CB03A6-1EB6-412A-9970-2F7808C0E355}" destId="{D2FC5E64-CFBB-405E-8CF6-B1FA4AFFD462}" srcOrd="0" destOrd="0" presId="urn:microsoft.com/office/officeart/2008/layout/HorizontalMultiLevelHierarchy"/>
    <dgm:cxn modelId="{113717C6-E609-46B5-AD1F-5BFF47B6E3CA}" type="presOf" srcId="{5E2C69DC-7DED-427D-AA09-C5A2381BD553}" destId="{7EABD4BD-3898-4B0F-BD2B-9CFC3BBBAC80}" srcOrd="0" destOrd="0" presId="urn:microsoft.com/office/officeart/2008/layout/HorizontalMultiLevelHierarchy"/>
    <dgm:cxn modelId="{1F1B2EDA-5925-4F75-A7B8-325A11AE1AB5}" type="presOf" srcId="{3EE685A8-8E96-41C3-8434-60C409057ABE}" destId="{FAE7006C-48E6-45C8-B1B8-D90CECF01C1E}" srcOrd="0" destOrd="0" presId="urn:microsoft.com/office/officeart/2008/layout/HorizontalMultiLevelHierarchy"/>
    <dgm:cxn modelId="{2822C8DF-3B12-4568-B92F-5F4B45098C0B}" type="presOf" srcId="{3EE685A8-8E96-41C3-8434-60C409057ABE}" destId="{C4A5563E-061C-402A-9BBE-07B57386515E}" srcOrd="1" destOrd="0" presId="urn:microsoft.com/office/officeart/2008/layout/HorizontalMultiLevelHierarchy"/>
    <dgm:cxn modelId="{C11524E0-8DC4-434B-BC84-432637E7DE24}" type="presOf" srcId="{538B1FFB-3E87-460C-9ED4-0D49CF2FE77F}" destId="{0BF67495-8775-43CA-8CE5-1B201D64C527}" srcOrd="1" destOrd="0" presId="urn:microsoft.com/office/officeart/2008/layout/HorizontalMultiLevelHierarchy"/>
    <dgm:cxn modelId="{EF04EBE5-C7AC-4E81-BAC4-F4FF09244999}" type="presOf" srcId="{D98F36E7-937E-47E1-A29B-CFF09F1DACD4}" destId="{D8AEF0D4-367B-4967-ABFD-4863066629F1}" srcOrd="0" destOrd="0" presId="urn:microsoft.com/office/officeart/2008/layout/HorizontalMultiLevelHierarchy"/>
    <dgm:cxn modelId="{8C9D83EE-2985-4D6D-9A33-07B5CC4FC877}" type="presOf" srcId="{5E2C69DC-7DED-427D-AA09-C5A2381BD553}" destId="{AA1A0123-B1F5-402E-9DCB-12E330C995EE}" srcOrd="1" destOrd="0" presId="urn:microsoft.com/office/officeart/2008/layout/HorizontalMultiLevelHierarchy"/>
    <dgm:cxn modelId="{3DC862CA-61E8-4657-A238-DD27AF90F502}" type="presParOf" srcId="{902AF08B-14AB-46BD-A54B-EAAAFDECBAA3}" destId="{9E3FEF41-D6D1-49E3-A85F-87CAC2CF5E3A}" srcOrd="0" destOrd="0" presId="urn:microsoft.com/office/officeart/2008/layout/HorizontalMultiLevelHierarchy"/>
    <dgm:cxn modelId="{227836D9-1EF7-44C1-8C56-702CCE15B134}" type="presParOf" srcId="{9E3FEF41-D6D1-49E3-A85F-87CAC2CF5E3A}" destId="{D8AEF0D4-367B-4967-ABFD-4863066629F1}" srcOrd="0" destOrd="0" presId="urn:microsoft.com/office/officeart/2008/layout/HorizontalMultiLevelHierarchy"/>
    <dgm:cxn modelId="{094890A1-DE93-4357-8674-BF4ECA7F534B}" type="presParOf" srcId="{9E3FEF41-D6D1-49E3-A85F-87CAC2CF5E3A}" destId="{793B2390-AB3F-499B-BC4A-B7B9E0145323}" srcOrd="1" destOrd="0" presId="urn:microsoft.com/office/officeart/2008/layout/HorizontalMultiLevelHierarchy"/>
    <dgm:cxn modelId="{C02118D0-7DE1-45A9-97AD-1B65582FD548}" type="presParOf" srcId="{793B2390-AB3F-499B-BC4A-B7B9E0145323}" destId="{78E8932C-7197-4887-BC0B-E59CB597FA8B}" srcOrd="0" destOrd="0" presId="urn:microsoft.com/office/officeart/2008/layout/HorizontalMultiLevelHierarchy"/>
    <dgm:cxn modelId="{3FFB2BCE-75BB-4ADD-811A-437A441E98D2}" type="presParOf" srcId="{78E8932C-7197-4887-BC0B-E59CB597FA8B}" destId="{2562347F-FD43-49F7-8930-937FE72C81CB}" srcOrd="0" destOrd="0" presId="urn:microsoft.com/office/officeart/2008/layout/HorizontalMultiLevelHierarchy"/>
    <dgm:cxn modelId="{D6185B3F-FDAF-4636-8879-2664B79000BE}" type="presParOf" srcId="{793B2390-AB3F-499B-BC4A-B7B9E0145323}" destId="{F8203009-0A1C-4755-82E1-7558B97E5EEC}" srcOrd="1" destOrd="0" presId="urn:microsoft.com/office/officeart/2008/layout/HorizontalMultiLevelHierarchy"/>
    <dgm:cxn modelId="{A2D620F8-4629-4BFE-B9CC-494BB8F09C13}" type="presParOf" srcId="{F8203009-0A1C-4755-82E1-7558B97E5EEC}" destId="{66B8B87D-25B3-48C7-9E60-F80A0087698D}" srcOrd="0" destOrd="0" presId="urn:microsoft.com/office/officeart/2008/layout/HorizontalMultiLevelHierarchy"/>
    <dgm:cxn modelId="{FA939241-965A-41F4-992B-D628C9B1DE17}" type="presParOf" srcId="{F8203009-0A1C-4755-82E1-7558B97E5EEC}" destId="{977D46DD-CFF3-4ECB-8760-F0CDEC2DDD77}" srcOrd="1" destOrd="0" presId="urn:microsoft.com/office/officeart/2008/layout/HorizontalMultiLevelHierarchy"/>
    <dgm:cxn modelId="{EA5E89B0-8430-47F0-BEC9-FD5BA9EB2197}" type="presParOf" srcId="{793B2390-AB3F-499B-BC4A-B7B9E0145323}" destId="{FAE7006C-48E6-45C8-B1B8-D90CECF01C1E}" srcOrd="2" destOrd="0" presId="urn:microsoft.com/office/officeart/2008/layout/HorizontalMultiLevelHierarchy"/>
    <dgm:cxn modelId="{CD1A40BC-E1B9-4835-A82D-9A4157855452}" type="presParOf" srcId="{FAE7006C-48E6-45C8-B1B8-D90CECF01C1E}" destId="{C4A5563E-061C-402A-9BBE-07B57386515E}" srcOrd="0" destOrd="0" presId="urn:microsoft.com/office/officeart/2008/layout/HorizontalMultiLevelHierarchy"/>
    <dgm:cxn modelId="{C560FA15-97D3-41AF-B23D-B107B8740D87}" type="presParOf" srcId="{793B2390-AB3F-499B-BC4A-B7B9E0145323}" destId="{54B80E80-5979-4F31-9B19-E45C25906D44}" srcOrd="3" destOrd="0" presId="urn:microsoft.com/office/officeart/2008/layout/HorizontalMultiLevelHierarchy"/>
    <dgm:cxn modelId="{E19AA487-0831-4E5B-80AD-748B50B4F4D0}" type="presParOf" srcId="{54B80E80-5979-4F31-9B19-E45C25906D44}" destId="{D2FC5E64-CFBB-405E-8CF6-B1FA4AFFD462}" srcOrd="0" destOrd="0" presId="urn:microsoft.com/office/officeart/2008/layout/HorizontalMultiLevelHierarchy"/>
    <dgm:cxn modelId="{7D742F21-8533-4AB6-A966-075B07337FF3}" type="presParOf" srcId="{54B80E80-5979-4F31-9B19-E45C25906D44}" destId="{03E03828-67EB-41EA-AEF3-21B1DC1354DF}" srcOrd="1" destOrd="0" presId="urn:microsoft.com/office/officeart/2008/layout/HorizontalMultiLevelHierarchy"/>
    <dgm:cxn modelId="{2B93098C-DB75-4AF0-A95B-6F055E5707B6}" type="presParOf" srcId="{793B2390-AB3F-499B-BC4A-B7B9E0145323}" destId="{7EABD4BD-3898-4B0F-BD2B-9CFC3BBBAC80}" srcOrd="4" destOrd="0" presId="urn:microsoft.com/office/officeart/2008/layout/HorizontalMultiLevelHierarchy"/>
    <dgm:cxn modelId="{93AAA0C5-5EA6-40A6-BD0F-C168B92E514D}" type="presParOf" srcId="{7EABD4BD-3898-4B0F-BD2B-9CFC3BBBAC80}" destId="{AA1A0123-B1F5-402E-9DCB-12E330C995EE}" srcOrd="0" destOrd="0" presId="urn:microsoft.com/office/officeart/2008/layout/HorizontalMultiLevelHierarchy"/>
    <dgm:cxn modelId="{D4B58A9D-4F3C-4A34-84C8-447533242BC7}" type="presParOf" srcId="{793B2390-AB3F-499B-BC4A-B7B9E0145323}" destId="{30178DF7-C277-4F40-A539-35739A10FEAE}" srcOrd="5" destOrd="0" presId="urn:microsoft.com/office/officeart/2008/layout/HorizontalMultiLevelHierarchy"/>
    <dgm:cxn modelId="{7D9C478F-7E75-4336-88A1-A31D808A8EDD}" type="presParOf" srcId="{30178DF7-C277-4F40-A539-35739A10FEAE}" destId="{867D4FD5-DAEC-4815-A56A-25B14E3642FA}" srcOrd="0" destOrd="0" presId="urn:microsoft.com/office/officeart/2008/layout/HorizontalMultiLevelHierarchy"/>
    <dgm:cxn modelId="{59D449E9-9811-44E6-9D58-68F34B87D864}" type="presParOf" srcId="{30178DF7-C277-4F40-A539-35739A10FEAE}" destId="{8166C4C5-9251-4B2D-8A61-7870BF6B3EB2}" srcOrd="1" destOrd="0" presId="urn:microsoft.com/office/officeart/2008/layout/HorizontalMultiLevelHierarchy"/>
    <dgm:cxn modelId="{40D348E5-B776-4F43-B066-F2D40351FE0F}" type="presParOf" srcId="{793B2390-AB3F-499B-BC4A-B7B9E0145323}" destId="{8686E442-1FDB-45E5-AEE1-9D4549884858}" srcOrd="6" destOrd="0" presId="urn:microsoft.com/office/officeart/2008/layout/HorizontalMultiLevelHierarchy"/>
    <dgm:cxn modelId="{1315410C-96FA-417D-8404-CC862AB7C479}" type="presParOf" srcId="{8686E442-1FDB-45E5-AEE1-9D4549884858}" destId="{0BF67495-8775-43CA-8CE5-1B201D64C527}" srcOrd="0" destOrd="0" presId="urn:microsoft.com/office/officeart/2008/layout/HorizontalMultiLevelHierarchy"/>
    <dgm:cxn modelId="{A9884953-11BC-4BB3-AD38-E80D64E0B136}" type="presParOf" srcId="{793B2390-AB3F-499B-BC4A-B7B9E0145323}" destId="{6361CCC7-F297-45B4-8A8F-C029DF7B4DF3}" srcOrd="7" destOrd="0" presId="urn:microsoft.com/office/officeart/2008/layout/HorizontalMultiLevelHierarchy"/>
    <dgm:cxn modelId="{DB0E9444-3209-47BA-A90F-FD81101BCA75}" type="presParOf" srcId="{6361CCC7-F297-45B4-8A8F-C029DF7B4DF3}" destId="{5AD12ACC-F1A6-4C25-A7A3-21E24675323A}" srcOrd="0" destOrd="0" presId="urn:microsoft.com/office/officeart/2008/layout/HorizontalMultiLevelHierarchy"/>
    <dgm:cxn modelId="{17773ACA-F6DF-40BD-8656-A404B9E6381E}" type="presParOf" srcId="{6361CCC7-F297-45B4-8A8F-C029DF7B4DF3}" destId="{EBE1D3CF-1527-46DB-A9AA-687EA8211E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6C375-C366-45EA-B099-A6902BB88448}">
      <dsp:nvSpPr>
        <dsp:cNvPr id="0" name=""/>
        <dsp:cNvSpPr/>
      </dsp:nvSpPr>
      <dsp:spPr>
        <a:xfrm>
          <a:off x="252519" y="320862"/>
          <a:ext cx="2657690" cy="26576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262" tIns="25400" rIns="146262" bIns="25400" numCol="1" spcCol="1270" anchor="ctr" anchorCtr="0">
          <a:noAutofit/>
        </a:bodyPr>
        <a:lstStyle/>
        <a:p>
          <a:pPr marL="0" lvl="0" indent="0" algn="ctr" defTabSz="889000">
            <a:lnSpc>
              <a:spcPct val="90000"/>
            </a:lnSpc>
            <a:spcBef>
              <a:spcPct val="0"/>
            </a:spcBef>
            <a:spcAft>
              <a:spcPct val="35000"/>
            </a:spcAft>
            <a:buNone/>
          </a:pPr>
          <a:r>
            <a:rPr lang="de-DE" sz="2000" kern="1200" dirty="0"/>
            <a:t>Emission </a:t>
          </a:r>
          <a:br>
            <a:rPr lang="de-DE" sz="2000" kern="1200" dirty="0"/>
          </a:br>
          <a:r>
            <a:rPr lang="de-DE" sz="2000" kern="1200" dirty="0"/>
            <a:t>Data Provider 1</a:t>
          </a:r>
        </a:p>
      </dsp:txBody>
      <dsp:txXfrm>
        <a:off x="641729" y="710072"/>
        <a:ext cx="1879270" cy="1879270"/>
      </dsp:txXfrm>
    </dsp:sp>
    <dsp:sp modelId="{3740772D-9AB0-4888-8900-65A605173625}">
      <dsp:nvSpPr>
        <dsp:cNvPr id="0" name=""/>
        <dsp:cNvSpPr/>
      </dsp:nvSpPr>
      <dsp:spPr>
        <a:xfrm>
          <a:off x="1845751" y="328516"/>
          <a:ext cx="2657690" cy="26576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262" tIns="25400" rIns="146262" bIns="25400" numCol="1" spcCol="1270" anchor="ctr" anchorCtr="0">
          <a:noAutofit/>
        </a:bodyPr>
        <a:lstStyle/>
        <a:p>
          <a:pPr marL="0" lvl="0" indent="0" algn="ctr" defTabSz="889000">
            <a:lnSpc>
              <a:spcPct val="90000"/>
            </a:lnSpc>
            <a:spcBef>
              <a:spcPct val="0"/>
            </a:spcBef>
            <a:spcAft>
              <a:spcPct val="35000"/>
            </a:spcAft>
            <a:buNone/>
          </a:pPr>
          <a:r>
            <a:rPr lang="de-DE" sz="2000" kern="1200" dirty="0"/>
            <a:t>Emission </a:t>
          </a:r>
          <a:br>
            <a:rPr lang="de-DE" sz="2000" kern="1200" dirty="0"/>
          </a:br>
          <a:r>
            <a:rPr lang="de-DE" sz="2000" kern="1200" dirty="0"/>
            <a:t>Data Provider 2</a:t>
          </a:r>
        </a:p>
      </dsp:txBody>
      <dsp:txXfrm>
        <a:off x="2234961" y="717726"/>
        <a:ext cx="1879270" cy="1879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6E442-1FDB-45E5-AEE1-9D4549884858}">
      <dsp:nvSpPr>
        <dsp:cNvPr id="0" name=""/>
        <dsp:cNvSpPr/>
      </dsp:nvSpPr>
      <dsp:spPr>
        <a:xfrm>
          <a:off x="2083091" y="2307447"/>
          <a:ext cx="2646672" cy="1615497"/>
        </a:xfrm>
        <a:custGeom>
          <a:avLst/>
          <a:gdLst/>
          <a:ahLst/>
          <a:cxnLst/>
          <a:rect l="0" t="0" r="0" b="0"/>
          <a:pathLst>
            <a:path>
              <a:moveTo>
                <a:pt x="0" y="0"/>
              </a:moveTo>
              <a:lnTo>
                <a:pt x="1323336" y="0"/>
              </a:lnTo>
              <a:lnTo>
                <a:pt x="1323336" y="1615497"/>
              </a:lnTo>
              <a:lnTo>
                <a:pt x="2646672" y="1615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3328908" y="3037676"/>
        <a:ext cx="155037" cy="155037"/>
      </dsp:txXfrm>
    </dsp:sp>
    <dsp:sp modelId="{7EABD4BD-3898-4B0F-BD2B-9CFC3BBBAC80}">
      <dsp:nvSpPr>
        <dsp:cNvPr id="0" name=""/>
        <dsp:cNvSpPr/>
      </dsp:nvSpPr>
      <dsp:spPr>
        <a:xfrm>
          <a:off x="2083091" y="2307447"/>
          <a:ext cx="2646672" cy="527381"/>
        </a:xfrm>
        <a:custGeom>
          <a:avLst/>
          <a:gdLst/>
          <a:ahLst/>
          <a:cxnLst/>
          <a:rect l="0" t="0" r="0" b="0"/>
          <a:pathLst>
            <a:path>
              <a:moveTo>
                <a:pt x="0" y="0"/>
              </a:moveTo>
              <a:lnTo>
                <a:pt x="1323336" y="0"/>
              </a:lnTo>
              <a:lnTo>
                <a:pt x="1323336" y="527381"/>
              </a:lnTo>
              <a:lnTo>
                <a:pt x="2646672" y="527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3338960" y="2503670"/>
        <a:ext cx="134935" cy="134935"/>
      </dsp:txXfrm>
    </dsp:sp>
    <dsp:sp modelId="{FAE7006C-48E6-45C8-B1B8-D90CECF01C1E}">
      <dsp:nvSpPr>
        <dsp:cNvPr id="0" name=""/>
        <dsp:cNvSpPr/>
      </dsp:nvSpPr>
      <dsp:spPr>
        <a:xfrm>
          <a:off x="2083091" y="1746712"/>
          <a:ext cx="2646672" cy="560734"/>
        </a:xfrm>
        <a:custGeom>
          <a:avLst/>
          <a:gdLst/>
          <a:ahLst/>
          <a:cxnLst/>
          <a:rect l="0" t="0" r="0" b="0"/>
          <a:pathLst>
            <a:path>
              <a:moveTo>
                <a:pt x="0" y="560734"/>
              </a:moveTo>
              <a:lnTo>
                <a:pt x="1323336" y="560734"/>
              </a:lnTo>
              <a:lnTo>
                <a:pt x="1323336" y="0"/>
              </a:lnTo>
              <a:lnTo>
                <a:pt x="26466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3338792" y="1959444"/>
        <a:ext cx="135271" cy="135271"/>
      </dsp:txXfrm>
    </dsp:sp>
    <dsp:sp modelId="{78E8932C-7197-4887-BC0B-E59CB597FA8B}">
      <dsp:nvSpPr>
        <dsp:cNvPr id="0" name=""/>
        <dsp:cNvSpPr/>
      </dsp:nvSpPr>
      <dsp:spPr>
        <a:xfrm>
          <a:off x="2083091" y="658596"/>
          <a:ext cx="2646672" cy="1648850"/>
        </a:xfrm>
        <a:custGeom>
          <a:avLst/>
          <a:gdLst/>
          <a:ahLst/>
          <a:cxnLst/>
          <a:rect l="0" t="0" r="0" b="0"/>
          <a:pathLst>
            <a:path>
              <a:moveTo>
                <a:pt x="0" y="1648850"/>
              </a:moveTo>
              <a:lnTo>
                <a:pt x="1323336" y="1648850"/>
              </a:lnTo>
              <a:lnTo>
                <a:pt x="1323336" y="0"/>
              </a:lnTo>
              <a:lnTo>
                <a:pt x="26466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de-DE" sz="1000" kern="1200"/>
        </a:p>
      </dsp:txBody>
      <dsp:txXfrm>
        <a:off x="3328471" y="1405065"/>
        <a:ext cx="155913" cy="155913"/>
      </dsp:txXfrm>
    </dsp:sp>
    <dsp:sp modelId="{D8AEF0D4-367B-4967-ABFD-4863066629F1}">
      <dsp:nvSpPr>
        <dsp:cNvPr id="0" name=""/>
        <dsp:cNvSpPr/>
      </dsp:nvSpPr>
      <dsp:spPr>
        <a:xfrm>
          <a:off x="312188" y="1872200"/>
          <a:ext cx="2671313" cy="870492"/>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err="1"/>
            <a:t>Some</a:t>
          </a:r>
          <a:r>
            <a:rPr lang="de-DE" sz="2000" kern="1200" dirty="0"/>
            <a:t> </a:t>
          </a:r>
          <a:r>
            <a:rPr lang="de-DE" sz="2000" kern="1200" dirty="0" err="1"/>
            <a:t>of</a:t>
          </a:r>
          <a:r>
            <a:rPr lang="de-DE" sz="2000" kern="1200" dirty="0"/>
            <a:t> </a:t>
          </a:r>
          <a:r>
            <a:rPr lang="de-DE" sz="2000" kern="1200" dirty="0" err="1"/>
            <a:t>the</a:t>
          </a:r>
          <a:r>
            <a:rPr lang="de-DE" sz="2000" kern="1200" dirty="0"/>
            <a:t> </a:t>
          </a:r>
          <a:r>
            <a:rPr lang="de-DE" sz="2000" kern="1200" dirty="0" err="1"/>
            <a:t>leading</a:t>
          </a:r>
          <a:r>
            <a:rPr lang="de-DE" sz="2000" kern="1200" dirty="0"/>
            <a:t> </a:t>
          </a:r>
          <a:r>
            <a:rPr lang="de-DE" sz="2000" kern="1200" dirty="0" err="1"/>
            <a:t>questions</a:t>
          </a:r>
          <a:endParaRPr lang="de-DE" sz="2000" kern="1200" dirty="0"/>
        </a:p>
      </dsp:txBody>
      <dsp:txXfrm>
        <a:off x="312188" y="1872200"/>
        <a:ext cx="2671313" cy="870492"/>
      </dsp:txXfrm>
    </dsp:sp>
    <dsp:sp modelId="{66B8B87D-25B3-48C7-9E60-F80A0087698D}">
      <dsp:nvSpPr>
        <dsp:cNvPr id="0" name=""/>
        <dsp:cNvSpPr/>
      </dsp:nvSpPr>
      <dsp:spPr>
        <a:xfrm>
          <a:off x="4729763" y="223350"/>
          <a:ext cx="2855216" cy="870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What is the scope of carbon content measurement needed? </a:t>
          </a:r>
          <a:br>
            <a:rPr lang="en-US" sz="1300" kern="1200" dirty="0"/>
          </a:br>
          <a:r>
            <a:rPr lang="en-US" sz="1300" kern="1200" dirty="0"/>
            <a:t>For companies, countries, sectors?</a:t>
          </a:r>
          <a:endParaRPr lang="de-DE" sz="1300" kern="1200" dirty="0"/>
        </a:p>
      </dsp:txBody>
      <dsp:txXfrm>
        <a:off x="4729763" y="223350"/>
        <a:ext cx="2855216" cy="870492"/>
      </dsp:txXfrm>
    </dsp:sp>
    <dsp:sp modelId="{D2FC5E64-CFBB-405E-8CF6-B1FA4AFFD462}">
      <dsp:nvSpPr>
        <dsp:cNvPr id="0" name=""/>
        <dsp:cNvSpPr/>
      </dsp:nvSpPr>
      <dsp:spPr>
        <a:xfrm>
          <a:off x="4729763" y="1311466"/>
          <a:ext cx="2855216" cy="870492"/>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Who will report, what sort of data will be available, how can they be used?</a:t>
          </a:r>
          <a:endParaRPr lang="de-DE" sz="1300" kern="1200" dirty="0"/>
        </a:p>
      </dsp:txBody>
      <dsp:txXfrm>
        <a:off x="4729763" y="1311466"/>
        <a:ext cx="2855216" cy="870492"/>
      </dsp:txXfrm>
    </dsp:sp>
    <dsp:sp modelId="{867D4FD5-DAEC-4815-A56A-25B14E3642FA}">
      <dsp:nvSpPr>
        <dsp:cNvPr id="0" name=""/>
        <dsp:cNvSpPr/>
      </dsp:nvSpPr>
      <dsp:spPr>
        <a:xfrm>
          <a:off x="4729763" y="2399582"/>
          <a:ext cx="2855216" cy="870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How shall sectors be formed? </a:t>
          </a:r>
          <a:br>
            <a:rPr lang="en-US" sz="1300" kern="1200" dirty="0"/>
          </a:br>
          <a:r>
            <a:rPr lang="en-US" sz="1300" kern="1200" dirty="0"/>
            <a:t>How avoid double counting? </a:t>
          </a:r>
          <a:endParaRPr lang="de-DE" sz="1300" kern="1200" dirty="0"/>
        </a:p>
      </dsp:txBody>
      <dsp:txXfrm>
        <a:off x="4729763" y="2399582"/>
        <a:ext cx="2855216" cy="870492"/>
      </dsp:txXfrm>
    </dsp:sp>
    <dsp:sp modelId="{5AD12ACC-F1A6-4C25-A7A3-21E24675323A}">
      <dsp:nvSpPr>
        <dsp:cNvPr id="0" name=""/>
        <dsp:cNvSpPr/>
      </dsp:nvSpPr>
      <dsp:spPr>
        <a:xfrm>
          <a:off x="4729763" y="3487698"/>
          <a:ext cx="2855216" cy="870492"/>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What aggregate information does micro level measurement need, and how can aggregate measurement benefit from micro level disclosure?</a:t>
          </a:r>
          <a:endParaRPr lang="de-DE" sz="1300" kern="1200" dirty="0"/>
        </a:p>
      </dsp:txBody>
      <dsp:txXfrm>
        <a:off x="4729763" y="3487698"/>
        <a:ext cx="2855216" cy="87049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61174" y="0"/>
            <a:ext cx="2950790" cy="49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90" tIns="46346" rIns="92690" bIns="46346" numCol="1" anchor="t" anchorCtr="0" compatLnSpc="1">
            <a:prstTxWarp prst="textNoShape">
              <a:avLst/>
            </a:prstTxWarp>
          </a:bodyPr>
          <a:lstStyle>
            <a:lvl1pPr algn="r" defTabSz="927086" eaLnBrk="0" hangingPunct="0">
              <a:defRPr kumimoji="0" sz="1200" b="0">
                <a:latin typeface="Arial" charset="0"/>
                <a:cs typeface="+mn-cs"/>
              </a:defRPr>
            </a:lvl1pPr>
          </a:lstStyle>
          <a:p>
            <a:pPr>
              <a:defRPr/>
            </a:pPr>
            <a:fld id="{4ADCD113-96A3-4F00-9B8D-9DE608252265}" type="datetime1">
              <a:rPr lang="de-DE"/>
              <a:pPr>
                <a:defRPr/>
              </a:pPr>
              <a:t>07.11.2023</a:t>
            </a:fld>
            <a:endParaRPr lang="de-DE" dirty="0"/>
          </a:p>
        </p:txBody>
      </p:sp>
      <p:sp>
        <p:nvSpPr>
          <p:cNvPr id="23559" name="Rectangle 7"/>
          <p:cNvSpPr>
            <a:spLocks noGrp="1" noChangeArrowheads="1"/>
          </p:cNvSpPr>
          <p:nvPr>
            <p:ph type="sldNum" sz="quarter" idx="5"/>
          </p:nvPr>
        </p:nvSpPr>
        <p:spPr bwMode="auto">
          <a:xfrm>
            <a:off x="3405981" y="9445070"/>
            <a:ext cx="3405982" cy="4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90" tIns="46346" rIns="92690" bIns="46346" numCol="1" anchor="b" anchorCtr="0" compatLnSpc="1">
            <a:prstTxWarp prst="textNoShape">
              <a:avLst/>
            </a:prstTxWarp>
          </a:bodyPr>
          <a:lstStyle>
            <a:lvl1pPr algn="r" defTabSz="927086" eaLnBrk="0" hangingPunct="0">
              <a:defRPr kumimoji="0" sz="1200" b="0">
                <a:latin typeface="Arial" charset="0"/>
                <a:cs typeface="+mn-cs"/>
              </a:defRPr>
            </a:lvl1pPr>
          </a:lstStyle>
          <a:p>
            <a:pPr>
              <a:defRPr/>
            </a:pPr>
            <a:fld id="{DBBE06E9-A941-45B7-84D4-B209BC481D66}" type="slidenum">
              <a:rPr lang="de-DE"/>
              <a:pPr>
                <a:defRPr/>
              </a:pPr>
              <a:t>‹#›</a:t>
            </a:fld>
            <a:endParaRPr lang="de-DE" dirty="0"/>
          </a:p>
        </p:txBody>
      </p:sp>
      <p:sp>
        <p:nvSpPr>
          <p:cNvPr id="2" name="Header Placeholder 1"/>
          <p:cNvSpPr>
            <a:spLocks noGrp="1"/>
          </p:cNvSpPr>
          <p:nvPr>
            <p:ph type="hdr" sz="quarter"/>
          </p:nvPr>
        </p:nvSpPr>
        <p:spPr>
          <a:xfrm>
            <a:off x="0" y="0"/>
            <a:ext cx="2952382" cy="497444"/>
          </a:xfrm>
          <a:prstGeom prst="rect">
            <a:avLst/>
          </a:prstGeom>
        </p:spPr>
        <p:txBody>
          <a:bodyPr vert="horz" lIns="91595" tIns="45798" rIns="91595" bIns="45798" rtlCol="0"/>
          <a:lstStyle>
            <a:lvl1pPr algn="l">
              <a:defRPr sz="1200"/>
            </a:lvl1pPr>
          </a:lstStyle>
          <a:p>
            <a:endParaRPr lang="en-GB" dirty="0"/>
          </a:p>
        </p:txBody>
      </p:sp>
      <p:sp>
        <p:nvSpPr>
          <p:cNvPr id="4" name="Slide Image Placeholder 3"/>
          <p:cNvSpPr>
            <a:spLocks noGrp="1" noRot="1" noChangeAspect="1"/>
          </p:cNvSpPr>
          <p:nvPr>
            <p:ph type="sldImg" idx="2"/>
          </p:nvPr>
        </p:nvSpPr>
        <p:spPr>
          <a:xfrm>
            <a:off x="92075" y="746125"/>
            <a:ext cx="6627813" cy="3727450"/>
          </a:xfrm>
          <a:prstGeom prst="rect">
            <a:avLst/>
          </a:prstGeom>
          <a:noFill/>
          <a:ln w="12700">
            <a:solidFill>
              <a:prstClr val="black"/>
            </a:solidFill>
          </a:ln>
        </p:spPr>
        <p:txBody>
          <a:bodyPr vert="horz" lIns="91595" tIns="45798" rIns="91595" bIns="45798" rtlCol="0" anchor="ctr"/>
          <a:lstStyle/>
          <a:p>
            <a:endParaRPr lang="en-GB" dirty="0"/>
          </a:p>
        </p:txBody>
      </p:sp>
      <p:sp>
        <p:nvSpPr>
          <p:cNvPr id="5" name="Footer Placeholder 4"/>
          <p:cNvSpPr>
            <a:spLocks noGrp="1"/>
          </p:cNvSpPr>
          <p:nvPr>
            <p:ph type="ftr" sz="quarter" idx="4"/>
          </p:nvPr>
        </p:nvSpPr>
        <p:spPr>
          <a:xfrm>
            <a:off x="0" y="9443480"/>
            <a:ext cx="2952382" cy="497444"/>
          </a:xfrm>
          <a:prstGeom prst="rect">
            <a:avLst/>
          </a:prstGeom>
        </p:spPr>
        <p:txBody>
          <a:bodyPr vert="horz" lIns="91595" tIns="45798" rIns="91595" bIns="45798" rtlCol="0" anchor="b"/>
          <a:lstStyle>
            <a:lvl1pPr algn="l">
              <a:defRPr sz="1200"/>
            </a:lvl1pPr>
          </a:lstStyle>
          <a:p>
            <a:endParaRPr lang="en-GB" dirty="0"/>
          </a:p>
        </p:txBody>
      </p:sp>
      <p:sp>
        <p:nvSpPr>
          <p:cNvPr id="6" name="Notes Placeholder 5"/>
          <p:cNvSpPr>
            <a:spLocks noGrp="1"/>
          </p:cNvSpPr>
          <p:nvPr>
            <p:ph type="body" sz="quarter" idx="3"/>
          </p:nvPr>
        </p:nvSpPr>
        <p:spPr>
          <a:xfrm>
            <a:off x="681197" y="4723330"/>
            <a:ext cx="5449570" cy="4473813"/>
          </a:xfrm>
          <a:prstGeom prst="rect">
            <a:avLst/>
          </a:prstGeom>
        </p:spPr>
        <p:txBody>
          <a:bodyPr vert="horz" lIns="91595" tIns="45798" rIns="91595" bIns="457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04" name="Rectangle 32"/>
          <p:cNvSpPr>
            <a:spLocks noGrp="1" noChangeArrowheads="1"/>
          </p:cNvSpPr>
          <p:nvPr>
            <p:ph type="ctrTitle" sz="quarter" hasCustomPrompt="1"/>
          </p:nvPr>
        </p:nvSpPr>
        <p:spPr>
          <a:xfrm>
            <a:off x="2264107" y="1988841"/>
            <a:ext cx="95504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3105" name="Rectangle 33"/>
          <p:cNvSpPr>
            <a:spLocks noGrp="1" noChangeArrowheads="1"/>
          </p:cNvSpPr>
          <p:nvPr>
            <p:ph type="subTitle" sz="quarter" idx="1" hasCustomPrompt="1"/>
          </p:nvPr>
        </p:nvSpPr>
        <p:spPr>
          <a:xfrm>
            <a:off x="2264109" y="3284984"/>
            <a:ext cx="9573684"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
        <p:nvSpPr>
          <p:cNvPr id="2" name="Rectangle 1"/>
          <p:cNvSpPr/>
          <p:nvPr userDrawn="1"/>
        </p:nvSpPr>
        <p:spPr>
          <a:xfrm>
            <a:off x="2135560" y="5703060"/>
            <a:ext cx="9601067" cy="246221"/>
          </a:xfrm>
          <a:prstGeom prst="rect">
            <a:avLst/>
          </a:prstGeom>
        </p:spPr>
        <p:txBody>
          <a:bodyPr wrap="square">
            <a:spAutoFit/>
          </a:bodyPr>
          <a:lstStyle/>
          <a:p>
            <a:r>
              <a:rPr kumimoji="1" lang="en-GB" sz="1000" i="1" kern="1200" dirty="0">
                <a:solidFill>
                  <a:schemeClr val="tx1"/>
                </a:solidFill>
                <a:effectLst/>
                <a:latin typeface="Segoe UI" pitchFamily="34" charset="0"/>
                <a:ea typeface="+mn-ea"/>
                <a:cs typeface="Arial" charset="0"/>
              </a:rPr>
              <a:t>The views expressed are those of the authors and do not necessarily reflect those of the BIS or the IFC.</a:t>
            </a:r>
            <a:endParaRPr lang="en-GB" sz="1000" dirty="0"/>
          </a:p>
        </p:txBody>
      </p:sp>
    </p:spTree>
    <p:extLst>
      <p:ext uri="{BB962C8B-B14F-4D97-AF65-F5344CB8AC3E}">
        <p14:creationId xmlns:p14="http://schemas.microsoft.com/office/powerpoint/2010/main" val="6294063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11424592" y="6453336"/>
            <a:ext cx="745067"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7" name="Rectangle 32"/>
          <p:cNvSpPr>
            <a:spLocks noGrp="1" noChangeArrowheads="1"/>
          </p:cNvSpPr>
          <p:nvPr>
            <p:ph type="ctrTitle" sz="quarter" hasCustomPrompt="1"/>
          </p:nvPr>
        </p:nvSpPr>
        <p:spPr>
          <a:xfrm>
            <a:off x="1103445" y="2708920"/>
            <a:ext cx="1008112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Tree>
    <p:extLst>
      <p:ext uri="{BB962C8B-B14F-4D97-AF65-F5344CB8AC3E}">
        <p14:creationId xmlns:p14="http://schemas.microsoft.com/office/powerpoint/2010/main" val="14675270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104" name="Rectangle 32"/>
          <p:cNvSpPr>
            <a:spLocks noGrp="1" noChangeArrowheads="1"/>
          </p:cNvSpPr>
          <p:nvPr>
            <p:ph type="ctrTitle" sz="quarter" hasCustomPrompt="1"/>
          </p:nvPr>
        </p:nvSpPr>
        <p:spPr>
          <a:xfrm>
            <a:off x="2264107" y="1988841"/>
            <a:ext cx="95504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3105" name="Rectangle 33"/>
          <p:cNvSpPr>
            <a:spLocks noGrp="1" noChangeArrowheads="1"/>
          </p:cNvSpPr>
          <p:nvPr>
            <p:ph type="subTitle" sz="quarter" idx="1" hasCustomPrompt="1"/>
          </p:nvPr>
        </p:nvSpPr>
        <p:spPr>
          <a:xfrm>
            <a:off x="2264109" y="3284984"/>
            <a:ext cx="9573684"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
        <p:nvSpPr>
          <p:cNvPr id="7" name="Slide Number Placeholder 2"/>
          <p:cNvSpPr>
            <a:spLocks noGrp="1"/>
          </p:cNvSpPr>
          <p:nvPr>
            <p:ph type="sldNum" sz="quarter" idx="10"/>
          </p:nvPr>
        </p:nvSpPr>
        <p:spPr>
          <a:xfrm>
            <a:off x="11424592" y="6492701"/>
            <a:ext cx="745067"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Tree>
    <p:extLst>
      <p:ext uri="{BB962C8B-B14F-4D97-AF65-F5344CB8AC3E}">
        <p14:creationId xmlns:p14="http://schemas.microsoft.com/office/powerpoint/2010/main" val="34595593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391478" y="836615"/>
            <a:ext cx="9965268" cy="466725"/>
          </a:xfrm>
        </p:spPr>
        <p:txBody>
          <a:bodyPr/>
          <a:lstStyle>
            <a:lvl1pPr>
              <a:defRPr>
                <a:latin typeface="Segoe UI" pitchFamily="34" charset="0"/>
                <a:ea typeface="Segoe UI" pitchFamily="34" charset="0"/>
                <a:cs typeface="Segoe UI"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1391478" y="1916832"/>
            <a:ext cx="9985109"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41747076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11424592" y="6492701"/>
            <a:ext cx="745067"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5" name="Rectangle 32"/>
          <p:cNvSpPr>
            <a:spLocks noGrp="1" noChangeArrowheads="1"/>
          </p:cNvSpPr>
          <p:nvPr>
            <p:ph type="ctrTitle" sz="quarter" hasCustomPrompt="1"/>
          </p:nvPr>
        </p:nvSpPr>
        <p:spPr>
          <a:xfrm>
            <a:off x="1103445" y="2708920"/>
            <a:ext cx="1008112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Tree>
    <p:extLst>
      <p:ext uri="{BB962C8B-B14F-4D97-AF65-F5344CB8AC3E}">
        <p14:creationId xmlns:p14="http://schemas.microsoft.com/office/powerpoint/2010/main" val="35387362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folie ohne Untertitel">
    <p:spTree>
      <p:nvGrpSpPr>
        <p:cNvPr id="1" name=""/>
        <p:cNvGrpSpPr/>
        <p:nvPr/>
      </p:nvGrpSpPr>
      <p:grpSpPr>
        <a:xfrm>
          <a:off x="0" y="0"/>
          <a:ext cx="0" cy="0"/>
          <a:chOff x="0" y="0"/>
          <a:chExt cx="0" cy="0"/>
        </a:xfrm>
      </p:grpSpPr>
      <p:sp>
        <p:nvSpPr>
          <p:cNvPr id="2" name="Titel 1"/>
          <p:cNvSpPr>
            <a:spLocks noGrp="1" noChangeAspect="1"/>
          </p:cNvSpPr>
          <p:nvPr>
            <p:ph type="ctrTitle" hasCustomPrompt="1"/>
          </p:nvPr>
        </p:nvSpPr>
        <p:spPr>
          <a:xfrm>
            <a:off x="1021347" y="2870568"/>
            <a:ext cx="10573605" cy="667939"/>
          </a:xfrm>
        </p:spPr>
        <p:txBody>
          <a:bodyPr tIns="0" bIns="0" anchor="ctr">
            <a:noAutofit/>
          </a:bodyPr>
          <a:lstStyle>
            <a:lvl1pPr algn="l">
              <a:lnSpc>
                <a:spcPts val="4800"/>
              </a:lnSpc>
              <a:defRPr sz="4800" b="1" baseline="0"/>
            </a:lvl1pPr>
          </a:lstStyle>
          <a:p>
            <a:r>
              <a:rPr lang="de-DE" dirty="0"/>
              <a:t>Präsentationsvorlage - Titelfolie</a:t>
            </a:r>
          </a:p>
        </p:txBody>
      </p:sp>
      <p:sp>
        <p:nvSpPr>
          <p:cNvPr id="16" name="Rechteck 15"/>
          <p:cNvSpPr>
            <a:spLocks noChangeAspect="1"/>
          </p:cNvSpPr>
          <p:nvPr/>
        </p:nvSpPr>
        <p:spPr>
          <a:xfrm>
            <a:off x="3" y="2925067"/>
            <a:ext cx="960000" cy="1036800"/>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7" name="Rechteck 16"/>
          <p:cNvSpPr/>
          <p:nvPr/>
        </p:nvSpPr>
        <p:spPr>
          <a:xfrm>
            <a:off x="1028348" y="2925067"/>
            <a:ext cx="72000" cy="10368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9" name="Textplatzhalter 8"/>
          <p:cNvSpPr>
            <a:spLocks noGrp="1"/>
          </p:cNvSpPr>
          <p:nvPr>
            <p:ph type="body" sz="quarter" idx="13" hasCustomPrompt="1"/>
          </p:nvPr>
        </p:nvSpPr>
        <p:spPr>
          <a:xfrm>
            <a:off x="1019822" y="3764114"/>
            <a:ext cx="10621844" cy="216000"/>
          </a:xfrm>
        </p:spPr>
        <p:txBody>
          <a:bodyPr tIns="0" bIns="0">
            <a:noAutofit/>
          </a:bodyPr>
          <a:lstStyle>
            <a:lvl1pPr>
              <a:buNone/>
              <a:defRPr sz="1440" b="1"/>
            </a:lvl1pPr>
          </a:lstStyle>
          <a:p>
            <a:pPr lvl="0"/>
            <a:r>
              <a:rPr lang="de-DE" dirty="0"/>
              <a:t>Angaben zum Referenten, Ordnungsmerkmal</a:t>
            </a:r>
          </a:p>
        </p:txBody>
      </p:sp>
      <p:pic>
        <p:nvPicPr>
          <p:cNvPr id="8" name="Grafik 7" descr="BBk_Logo_A4_RGB.tif"/>
          <p:cNvPicPr>
            <a:picLocks noChangeAspect="1"/>
          </p:cNvPicPr>
          <p:nvPr/>
        </p:nvPicPr>
        <p:blipFill>
          <a:blip r:embed="rId2" cstate="print"/>
          <a:stretch>
            <a:fillRect/>
          </a:stretch>
        </p:blipFill>
        <p:spPr>
          <a:xfrm>
            <a:off x="5019009" y="0"/>
            <a:ext cx="2112000" cy="1036800"/>
          </a:xfrm>
          <a:prstGeom prst="rect">
            <a:avLst/>
          </a:prstGeom>
        </p:spPr>
      </p:pic>
      <p:sp>
        <p:nvSpPr>
          <p:cNvPr id="7" name="Rechteck 6"/>
          <p:cNvSpPr>
            <a:spLocks noChangeAspect="1"/>
          </p:cNvSpPr>
          <p:nvPr userDrawn="1"/>
        </p:nvSpPr>
        <p:spPr>
          <a:xfrm>
            <a:off x="3" y="2925067"/>
            <a:ext cx="960000" cy="1036800"/>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0" name="Rechteck 9"/>
          <p:cNvSpPr/>
          <p:nvPr userDrawn="1"/>
        </p:nvSpPr>
        <p:spPr>
          <a:xfrm>
            <a:off x="1028348" y="2925067"/>
            <a:ext cx="72000" cy="10368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pic>
        <p:nvPicPr>
          <p:cNvPr id="11" name="Grafik 10" descr="BBk_Logo_A4_RGB.tif"/>
          <p:cNvPicPr>
            <a:picLocks noChangeAspect="1"/>
          </p:cNvPicPr>
          <p:nvPr userDrawn="1"/>
        </p:nvPicPr>
        <p:blipFill>
          <a:blip r:embed="rId2" cstate="print"/>
          <a:stretch>
            <a:fillRect/>
          </a:stretch>
        </p:blipFill>
        <p:spPr>
          <a:xfrm>
            <a:off x="5019009" y="0"/>
            <a:ext cx="2112000" cy="1036800"/>
          </a:xfrm>
          <a:prstGeom prst="rect">
            <a:avLst/>
          </a:prstGeom>
        </p:spPr>
      </p:pic>
    </p:spTree>
    <p:extLst>
      <p:ext uri="{BB962C8B-B14F-4D97-AF65-F5344CB8AC3E}">
        <p14:creationId xmlns:p14="http://schemas.microsoft.com/office/powerpoint/2010/main" val="259889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zeiliger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4489" y="170989"/>
            <a:ext cx="11039663" cy="652582"/>
          </a:xfrm>
        </p:spPr>
        <p:txBody>
          <a:bodyPr>
            <a:noAutofit/>
          </a:bodyPr>
          <a:lstStyle>
            <a:lvl1pPr algn="l">
              <a:lnSpc>
                <a:spcPts val="2400"/>
              </a:lnSpc>
              <a:defRPr sz="2160" b="1" baseline="0"/>
            </a:lvl1pPr>
          </a:lstStyle>
          <a:p>
            <a:r>
              <a:rPr lang="de-DE" dirty="0"/>
              <a:t>Präsentationsvorlage</a:t>
            </a:r>
            <a:br>
              <a:rPr lang="de-DE" dirty="0"/>
            </a:br>
            <a:r>
              <a:rPr lang="de-DE" dirty="0"/>
              <a:t>Inhaltsfolie</a:t>
            </a:r>
          </a:p>
        </p:txBody>
      </p:sp>
      <p:sp>
        <p:nvSpPr>
          <p:cNvPr id="7" name="Rechteck 6"/>
          <p:cNvSpPr/>
          <p:nvPr/>
        </p:nvSpPr>
        <p:spPr>
          <a:xfrm>
            <a:off x="576000" y="259200"/>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5" name="Textplatzhalter 18"/>
          <p:cNvSpPr>
            <a:spLocks noGrp="1"/>
          </p:cNvSpPr>
          <p:nvPr>
            <p:ph type="body" sz="quarter" idx="15" hasCustomPrompt="1"/>
          </p:nvPr>
        </p:nvSpPr>
        <p:spPr>
          <a:xfrm>
            <a:off x="576000" y="1490400"/>
            <a:ext cx="11040000"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8" name="Rechteck 7"/>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9"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1"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4"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12" name="Rechteck 11"/>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2502588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zeiliger Titel und Inhalt mit Hinterlegung">
    <p:spTree>
      <p:nvGrpSpPr>
        <p:cNvPr id="1" name=""/>
        <p:cNvGrpSpPr/>
        <p:nvPr/>
      </p:nvGrpSpPr>
      <p:grpSpPr>
        <a:xfrm>
          <a:off x="0" y="0"/>
          <a:ext cx="0" cy="0"/>
          <a:chOff x="0" y="0"/>
          <a:chExt cx="0" cy="0"/>
        </a:xfrm>
      </p:grpSpPr>
      <p:sp>
        <p:nvSpPr>
          <p:cNvPr id="8" name="Rechteck 7"/>
          <p:cNvSpPr/>
          <p:nvPr/>
        </p:nvSpPr>
        <p:spPr>
          <a:xfrm>
            <a:off x="0" y="984961"/>
            <a:ext cx="12192000" cy="488506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97318" tIns="48660" rIns="97318" bIns="48660" rtlCol="0" anchor="ctr"/>
          <a:lstStyle/>
          <a:p>
            <a:pPr algn="ctr"/>
            <a:endParaRPr lang="de-DE" sz="2400" dirty="0">
              <a:noFill/>
            </a:endParaRPr>
          </a:p>
        </p:txBody>
      </p:sp>
      <p:sp>
        <p:nvSpPr>
          <p:cNvPr id="2" name="Titel 1"/>
          <p:cNvSpPr>
            <a:spLocks noGrp="1"/>
          </p:cNvSpPr>
          <p:nvPr>
            <p:ph type="title" hasCustomPrompt="1"/>
          </p:nvPr>
        </p:nvSpPr>
        <p:spPr>
          <a:xfrm>
            <a:off x="574489" y="170989"/>
            <a:ext cx="11039663" cy="652582"/>
          </a:xfrm>
        </p:spPr>
        <p:txBody>
          <a:bodyPr>
            <a:noAutofit/>
          </a:bodyPr>
          <a:lstStyle>
            <a:lvl1pPr algn="l">
              <a:lnSpc>
                <a:spcPts val="2400"/>
              </a:lnSpc>
              <a:defRPr sz="2160" b="1" baseline="0"/>
            </a:lvl1pPr>
          </a:lstStyle>
          <a:p>
            <a:r>
              <a:rPr lang="de-DE" dirty="0"/>
              <a:t>Präsentationsvorlage</a:t>
            </a:r>
            <a:br>
              <a:rPr lang="de-DE" dirty="0"/>
            </a:br>
            <a:r>
              <a:rPr lang="de-DE" dirty="0"/>
              <a:t>Inhaltsfolie mit Hinterlegung</a:t>
            </a:r>
          </a:p>
        </p:txBody>
      </p:sp>
      <p:sp>
        <p:nvSpPr>
          <p:cNvPr id="7" name="Rechteck 6"/>
          <p:cNvSpPr/>
          <p:nvPr/>
        </p:nvSpPr>
        <p:spPr>
          <a:xfrm>
            <a:off x="576000" y="259200"/>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5" name="Textplatzhalter 18"/>
          <p:cNvSpPr>
            <a:spLocks noGrp="1"/>
          </p:cNvSpPr>
          <p:nvPr>
            <p:ph type="body" sz="quarter" idx="15" hasCustomPrompt="1"/>
          </p:nvPr>
        </p:nvSpPr>
        <p:spPr>
          <a:xfrm>
            <a:off x="576000" y="1490400"/>
            <a:ext cx="11040000"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9" name="Rechteck 8"/>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1" name="Foliennummernplatzhalter 14"/>
          <p:cNvSpPr txBox="1">
            <a:spLocks/>
          </p:cNvSpPr>
          <p:nvPr/>
        </p:nvSpPr>
        <p:spPr>
          <a:xfrm>
            <a:off x="576001" y="6415208"/>
            <a:ext cx="2819532" cy="162000"/>
          </a:xfrm>
          <a:prstGeom prst="rect">
            <a:avLst/>
          </a:prstGeom>
        </p:spPr>
        <p:txBody>
          <a:bodyPr lIns="109716" tIns="0" rIns="109716" bIns="0"/>
          <a:lstStyle>
            <a:defPPr>
              <a:defRPr lang="de-DE"/>
            </a:defPPr>
            <a:lvl1pPr marL="0" algn="l" defTabSz="914141" rtl="0" eaLnBrk="1" latinLnBrk="0" hangingPunct="1">
              <a:defRPr sz="900" b="0" kern="1200">
                <a:solidFill>
                  <a:schemeClr val="tx1">
                    <a:lumMod val="75000"/>
                    <a:lumOff val="25000"/>
                  </a:schemeClr>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a:lstStyle>
          <a:p>
            <a:r>
              <a:rPr lang="de-DE" sz="1080" b="1"/>
              <a:t>Seite </a:t>
            </a:r>
            <a:fld id="{44AC4DCE-31D8-40DA-8054-82557CC0B0B3}" type="slidenum">
              <a:rPr lang="de-DE" sz="1080" b="1" smtClean="0"/>
              <a:pPr/>
              <a:t>‹#›</a:t>
            </a:fld>
            <a:endParaRPr lang="de-DE" sz="1080" b="1" dirty="0"/>
          </a:p>
        </p:txBody>
      </p:sp>
      <p:sp>
        <p:nvSpPr>
          <p:cNvPr id="14" name="Datumsplatzhalter 13"/>
          <p:cNvSpPr txBox="1">
            <a:spLocks/>
          </p:cNvSpPr>
          <p:nvPr/>
        </p:nvSpPr>
        <p:spPr>
          <a:xfrm>
            <a:off x="576001" y="6255360"/>
            <a:ext cx="2819532" cy="162000"/>
          </a:xfrm>
          <a:prstGeom prst="rect">
            <a:avLst/>
          </a:prstGeom>
        </p:spPr>
        <p:txBody>
          <a:bodyPr lIns="109716" tIns="0" rIns="109716" bIns="0"/>
          <a:lstStyle>
            <a:defPPr>
              <a:defRPr lang="de-DE"/>
            </a:defPPr>
            <a:lvl1pPr marL="0" algn="l" defTabSz="914141" rtl="0" eaLnBrk="1" latinLnBrk="0" hangingPunct="1">
              <a:defRPr sz="900" kern="1200">
                <a:solidFill>
                  <a:schemeClr val="tx1">
                    <a:lumMod val="75000"/>
                    <a:lumOff val="25000"/>
                  </a:schemeClr>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a:lstStyle>
          <a:p>
            <a:fld id="{314048EB-35A8-49AD-925B-D6C466C6748C}" type="datetime4">
              <a:rPr lang="de-DE" sz="1080" smtClean="0"/>
              <a:pPr/>
              <a:t>7. November 2023</a:t>
            </a:fld>
            <a:endParaRPr lang="de-DE" sz="1080" dirty="0"/>
          </a:p>
        </p:txBody>
      </p:sp>
      <p:sp>
        <p:nvSpPr>
          <p:cNvPr id="16" name="Fußzeilenplatzhalter 15"/>
          <p:cNvSpPr txBox="1">
            <a:spLocks/>
          </p:cNvSpPr>
          <p:nvPr/>
        </p:nvSpPr>
        <p:spPr>
          <a:xfrm>
            <a:off x="576000" y="6082560"/>
            <a:ext cx="6240000" cy="162000"/>
          </a:xfrm>
          <a:prstGeom prst="rect">
            <a:avLst/>
          </a:prstGeom>
        </p:spPr>
        <p:txBody>
          <a:bodyPr lIns="109716" tIns="0" rIns="109716" bIns="0"/>
          <a:lstStyle>
            <a:defPPr>
              <a:defRPr lang="de-DE"/>
            </a:defPPr>
            <a:lvl1pPr marL="0" algn="l" defTabSz="914141" rtl="0" eaLnBrk="1" latinLnBrk="0" hangingPunct="1">
              <a:defRPr sz="900" kern="1200">
                <a:solidFill>
                  <a:schemeClr val="tx1">
                    <a:lumMod val="75000"/>
                    <a:lumOff val="25000"/>
                  </a:schemeClr>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a:lstStyle>
          <a:p>
            <a:r>
              <a:rPr lang="de-DE" sz="1080" dirty="0"/>
              <a:t>Angaben zum Referenten, Ordnungsmerkmal, Ortsangabe</a:t>
            </a:r>
          </a:p>
        </p:txBody>
      </p:sp>
      <p:sp>
        <p:nvSpPr>
          <p:cNvPr id="13" name="Rechteck 12"/>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7" name="Foliennummernplatzhalter 14"/>
          <p:cNvSpPr txBox="1">
            <a:spLocks/>
          </p:cNvSpPr>
          <p:nvPr userDrawn="1"/>
        </p:nvSpPr>
        <p:spPr>
          <a:xfrm>
            <a:off x="576001" y="6415208"/>
            <a:ext cx="2819532" cy="162000"/>
          </a:xfrm>
          <a:prstGeom prst="rect">
            <a:avLst/>
          </a:prstGeom>
        </p:spPr>
        <p:txBody>
          <a:bodyPr lIns="109716" tIns="0" rIns="109716" bIns="0"/>
          <a:lstStyle>
            <a:defPPr>
              <a:defRPr lang="de-DE"/>
            </a:defPPr>
            <a:lvl1pPr marL="0" algn="l" defTabSz="914141" rtl="0" eaLnBrk="1" latinLnBrk="0" hangingPunct="1">
              <a:defRPr sz="900" b="0" kern="1200">
                <a:solidFill>
                  <a:schemeClr val="tx1">
                    <a:lumMod val="75000"/>
                    <a:lumOff val="25000"/>
                  </a:schemeClr>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a:lstStyle>
          <a:p>
            <a:r>
              <a:rPr lang="de-DE" sz="1080" b="1" dirty="0"/>
              <a:t>Seite </a:t>
            </a:r>
            <a:fld id="{44AC4DCE-31D8-40DA-8054-82557CC0B0B3}" type="slidenum">
              <a:rPr lang="de-DE" sz="1080" b="1" smtClean="0"/>
              <a:pPr/>
              <a:t>‹#›</a:t>
            </a:fld>
            <a:endParaRPr lang="de-DE" sz="1080" b="1" dirty="0"/>
          </a:p>
        </p:txBody>
      </p:sp>
      <p:sp>
        <p:nvSpPr>
          <p:cNvPr id="18" name="Datumsplatzhalter 13"/>
          <p:cNvSpPr txBox="1">
            <a:spLocks/>
          </p:cNvSpPr>
          <p:nvPr userDrawn="1"/>
        </p:nvSpPr>
        <p:spPr>
          <a:xfrm>
            <a:off x="576001" y="6255360"/>
            <a:ext cx="2819532" cy="162000"/>
          </a:xfrm>
          <a:prstGeom prst="rect">
            <a:avLst/>
          </a:prstGeom>
        </p:spPr>
        <p:txBody>
          <a:bodyPr lIns="109716" tIns="0" rIns="109716" bIns="0"/>
          <a:lstStyle>
            <a:defPPr>
              <a:defRPr lang="de-DE"/>
            </a:defPPr>
            <a:lvl1pPr marL="0" algn="l" defTabSz="914141" rtl="0" eaLnBrk="1" latinLnBrk="0" hangingPunct="1">
              <a:defRPr sz="900" kern="1200">
                <a:solidFill>
                  <a:schemeClr val="tx1">
                    <a:lumMod val="75000"/>
                    <a:lumOff val="25000"/>
                  </a:schemeClr>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a:lstStyle>
          <a:p>
            <a:fld id="{314048EB-35A8-49AD-925B-D6C466C6748C}" type="datetime4">
              <a:rPr lang="de-DE" sz="1080" smtClean="0"/>
              <a:pPr/>
              <a:t>7. November 2023</a:t>
            </a:fld>
            <a:endParaRPr lang="de-DE" sz="1080" dirty="0"/>
          </a:p>
        </p:txBody>
      </p:sp>
      <p:sp>
        <p:nvSpPr>
          <p:cNvPr id="19" name="Fußzeilenplatzhalter 15"/>
          <p:cNvSpPr txBox="1">
            <a:spLocks/>
          </p:cNvSpPr>
          <p:nvPr userDrawn="1"/>
        </p:nvSpPr>
        <p:spPr>
          <a:xfrm>
            <a:off x="576000" y="6082560"/>
            <a:ext cx="6240000" cy="162000"/>
          </a:xfrm>
          <a:prstGeom prst="rect">
            <a:avLst/>
          </a:prstGeom>
        </p:spPr>
        <p:txBody>
          <a:bodyPr lIns="109716" tIns="0" rIns="109716" bIns="0"/>
          <a:lstStyle>
            <a:defPPr>
              <a:defRPr lang="de-DE"/>
            </a:defPPr>
            <a:lvl1pPr marL="0" algn="l" defTabSz="914141" rtl="0" eaLnBrk="1" latinLnBrk="0" hangingPunct="1">
              <a:defRPr sz="900" kern="1200">
                <a:solidFill>
                  <a:schemeClr val="tx1">
                    <a:lumMod val="75000"/>
                    <a:lumOff val="25000"/>
                  </a:schemeClr>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0" algn="l" defTabSz="914141" rtl="0" eaLnBrk="1" latinLnBrk="0" hangingPunct="1">
              <a:defRPr sz="1800" kern="1200">
                <a:solidFill>
                  <a:schemeClr val="tx1"/>
                </a:solidFill>
                <a:latin typeface="+mn-lt"/>
                <a:ea typeface="+mn-ea"/>
                <a:cs typeface="+mn-cs"/>
              </a:defRPr>
            </a:lvl4pPr>
            <a:lvl5pPr marL="1828280" algn="l" defTabSz="914141" rtl="0" eaLnBrk="1" latinLnBrk="0" hangingPunct="1">
              <a:defRPr sz="1800" kern="1200">
                <a:solidFill>
                  <a:schemeClr val="tx1"/>
                </a:solidFill>
                <a:latin typeface="+mn-lt"/>
                <a:ea typeface="+mn-ea"/>
                <a:cs typeface="+mn-cs"/>
              </a:defRPr>
            </a:lvl5pPr>
            <a:lvl6pPr marL="2285350" algn="l" defTabSz="914141" rtl="0" eaLnBrk="1" latinLnBrk="0" hangingPunct="1">
              <a:defRPr sz="1800" kern="1200">
                <a:solidFill>
                  <a:schemeClr val="tx1"/>
                </a:solidFill>
                <a:latin typeface="+mn-lt"/>
                <a:ea typeface="+mn-ea"/>
                <a:cs typeface="+mn-cs"/>
              </a:defRPr>
            </a:lvl6pPr>
            <a:lvl7pPr marL="2742421" algn="l" defTabSz="914141" rtl="0" eaLnBrk="1" latinLnBrk="0" hangingPunct="1">
              <a:defRPr sz="1800" kern="1200">
                <a:solidFill>
                  <a:schemeClr val="tx1"/>
                </a:solidFill>
                <a:latin typeface="+mn-lt"/>
                <a:ea typeface="+mn-ea"/>
                <a:cs typeface="+mn-cs"/>
              </a:defRPr>
            </a:lvl7pPr>
            <a:lvl8pPr marL="3199491" algn="l" defTabSz="914141" rtl="0" eaLnBrk="1" latinLnBrk="0" hangingPunct="1">
              <a:defRPr sz="1800" kern="1200">
                <a:solidFill>
                  <a:schemeClr val="tx1"/>
                </a:solidFill>
                <a:latin typeface="+mn-lt"/>
                <a:ea typeface="+mn-ea"/>
                <a:cs typeface="+mn-cs"/>
              </a:defRPr>
            </a:lvl8pPr>
            <a:lvl9pPr marL="3656561" algn="l" defTabSz="914141" rtl="0" eaLnBrk="1" latinLnBrk="0" hangingPunct="1">
              <a:defRPr sz="1800" kern="1200">
                <a:solidFill>
                  <a:schemeClr val="tx1"/>
                </a:solidFill>
                <a:latin typeface="+mn-lt"/>
                <a:ea typeface="+mn-ea"/>
                <a:cs typeface="+mn-cs"/>
              </a:defRPr>
            </a:lvl9pPr>
          </a:lstStyle>
          <a:p>
            <a:r>
              <a:rPr lang="de-DE" sz="1080" dirty="0"/>
              <a:t>Angaben zum Referenten, Ordnungsmerkmal, Ortsangabe</a:t>
            </a:r>
          </a:p>
        </p:txBody>
      </p:sp>
    </p:spTree>
    <p:extLst>
      <p:ext uri="{BB962C8B-B14F-4D97-AF65-F5344CB8AC3E}">
        <p14:creationId xmlns:p14="http://schemas.microsoft.com/office/powerpoint/2010/main" val="173039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zeiliger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72800"/>
            <a:ext cx="11035200" cy="345600"/>
          </a:xfrm>
          <a:prstGeom prst="rect">
            <a:avLst/>
          </a:prstGeom>
        </p:spPr>
        <p:txBody>
          <a:bodyPr>
            <a:noAutofit/>
          </a:bodyPr>
          <a:lstStyle>
            <a:lvl1pPr>
              <a:defRPr sz="2160" baseline="0"/>
            </a:lvl1pPr>
          </a:lstStyle>
          <a:p>
            <a:r>
              <a:rPr lang="de-DE" dirty="0"/>
              <a:t>Präsentationsvorlage – Inhaltsfolie mit 1zeiligem Titel</a:t>
            </a:r>
          </a:p>
        </p:txBody>
      </p:sp>
      <p:sp>
        <p:nvSpPr>
          <p:cNvPr id="7" name="Rechteck 6"/>
          <p:cNvSpPr/>
          <p:nvPr/>
        </p:nvSpPr>
        <p:spPr>
          <a:xfrm>
            <a:off x="576000" y="259200"/>
            <a:ext cx="72000" cy="23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8" name="Textplatzhalter 18"/>
          <p:cNvSpPr>
            <a:spLocks noGrp="1"/>
          </p:cNvSpPr>
          <p:nvPr>
            <p:ph type="body" sz="quarter" idx="15" hasCustomPrompt="1"/>
          </p:nvPr>
        </p:nvSpPr>
        <p:spPr>
          <a:xfrm>
            <a:off x="576000" y="1490400"/>
            <a:ext cx="11040000"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9" name="Rechteck 8"/>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0"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1"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2"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14" name="Rechteck 13"/>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375196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xfrm>
            <a:off x="11568608" y="6492701"/>
            <a:ext cx="745067" cy="320675"/>
          </a:xfrm>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391478" y="836615"/>
            <a:ext cx="9965268" cy="466725"/>
          </a:xfrm>
        </p:spPr>
        <p:txBody>
          <a:bodyPr/>
          <a:lstStyle>
            <a:lvl1pPr>
              <a:defRPr>
                <a:latin typeface="Segoe UI" pitchFamily="34" charset="0"/>
                <a:ea typeface="Segoe UI" pitchFamily="34" charset="0"/>
                <a:cs typeface="Segoe UI"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1391478" y="1916832"/>
            <a:ext cx="9985109"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54119030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zeiliger Titel und 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72800"/>
            <a:ext cx="11035200" cy="652582"/>
          </a:xfrm>
        </p:spPr>
        <p:txBody>
          <a:bodyPr>
            <a:noAutofit/>
          </a:bodyPr>
          <a:lstStyle>
            <a:lvl1pPr algn="l">
              <a:lnSpc>
                <a:spcPts val="2400"/>
              </a:lnSpc>
              <a:defRPr sz="2160" b="1"/>
            </a:lvl1pPr>
          </a:lstStyle>
          <a:p>
            <a:r>
              <a:rPr lang="de-DE" dirty="0"/>
              <a:t>Präsentationsvorlage</a:t>
            </a:r>
            <a:br>
              <a:rPr lang="de-DE" dirty="0"/>
            </a:br>
            <a:r>
              <a:rPr lang="de-DE" dirty="0"/>
              <a:t>Inhaltsfolie mit 2 Spalten</a:t>
            </a:r>
          </a:p>
        </p:txBody>
      </p:sp>
      <p:sp>
        <p:nvSpPr>
          <p:cNvPr id="19" name="Textplatzhalter 18"/>
          <p:cNvSpPr>
            <a:spLocks noGrp="1"/>
          </p:cNvSpPr>
          <p:nvPr>
            <p:ph type="body" sz="quarter" idx="15" hasCustomPrompt="1"/>
          </p:nvPr>
        </p:nvSpPr>
        <p:spPr>
          <a:xfrm>
            <a:off x="576000" y="1490400"/>
            <a:ext cx="5376067"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9" name="Textplatzhalter 18"/>
          <p:cNvSpPr>
            <a:spLocks noGrp="1"/>
          </p:cNvSpPr>
          <p:nvPr>
            <p:ph type="body" sz="quarter" idx="16" hasCustomPrompt="1"/>
          </p:nvPr>
        </p:nvSpPr>
        <p:spPr>
          <a:xfrm>
            <a:off x="6235286" y="1490400"/>
            <a:ext cx="5378865"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marL="799111" indent="-237574">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1" name="Rechteck 10"/>
          <p:cNvSpPr/>
          <p:nvPr/>
        </p:nvSpPr>
        <p:spPr>
          <a:xfrm>
            <a:off x="576000" y="259200"/>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3" name="Rechteck 12"/>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4"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5"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6"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12" name="Rechteck 11"/>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99982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zeiliger Titel und zwei Inhalte">
    <p:spTree>
      <p:nvGrpSpPr>
        <p:cNvPr id="1" name=""/>
        <p:cNvGrpSpPr/>
        <p:nvPr/>
      </p:nvGrpSpPr>
      <p:grpSpPr>
        <a:xfrm>
          <a:off x="0" y="0"/>
          <a:ext cx="0" cy="0"/>
          <a:chOff x="0" y="0"/>
          <a:chExt cx="0" cy="0"/>
        </a:xfrm>
      </p:grpSpPr>
      <p:sp>
        <p:nvSpPr>
          <p:cNvPr id="19" name="Textplatzhalter 18"/>
          <p:cNvSpPr>
            <a:spLocks noGrp="1"/>
          </p:cNvSpPr>
          <p:nvPr>
            <p:ph type="body" sz="quarter" idx="15" hasCustomPrompt="1"/>
          </p:nvPr>
        </p:nvSpPr>
        <p:spPr>
          <a:xfrm>
            <a:off x="576000" y="1490400"/>
            <a:ext cx="5376067"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9" name="Textplatzhalter 18"/>
          <p:cNvSpPr>
            <a:spLocks noGrp="1"/>
          </p:cNvSpPr>
          <p:nvPr>
            <p:ph type="body" sz="quarter" idx="16" hasCustomPrompt="1"/>
          </p:nvPr>
        </p:nvSpPr>
        <p:spPr>
          <a:xfrm>
            <a:off x="6235286" y="1490400"/>
            <a:ext cx="5378865"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marL="799111" indent="-237574">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3" name="Titel 1"/>
          <p:cNvSpPr>
            <a:spLocks noGrp="1"/>
          </p:cNvSpPr>
          <p:nvPr>
            <p:ph type="title" hasCustomPrompt="1"/>
          </p:nvPr>
        </p:nvSpPr>
        <p:spPr>
          <a:xfrm>
            <a:off x="576000" y="172800"/>
            <a:ext cx="11035200" cy="345600"/>
          </a:xfrm>
          <a:prstGeom prst="rect">
            <a:avLst/>
          </a:prstGeom>
        </p:spPr>
        <p:txBody>
          <a:bodyPr>
            <a:noAutofit/>
          </a:bodyPr>
          <a:lstStyle>
            <a:lvl1pPr>
              <a:defRPr sz="2160" baseline="0"/>
            </a:lvl1pPr>
          </a:lstStyle>
          <a:p>
            <a:r>
              <a:rPr lang="de-DE" dirty="0"/>
              <a:t>Präsentationsvorlage – Inhaltsfolie mit 1zeiligem Titel</a:t>
            </a:r>
          </a:p>
        </p:txBody>
      </p:sp>
      <p:sp>
        <p:nvSpPr>
          <p:cNvPr id="14" name="Rechteck 13"/>
          <p:cNvSpPr/>
          <p:nvPr/>
        </p:nvSpPr>
        <p:spPr>
          <a:xfrm>
            <a:off x="576000" y="259200"/>
            <a:ext cx="72000" cy="23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1" name="Rechteck 10"/>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5"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6"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7"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12" name="Rechteck 11"/>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3651518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zeiliger Titel und zwei Inhalte (Bild/Grafi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72800"/>
            <a:ext cx="11035200" cy="652582"/>
          </a:xfrm>
        </p:spPr>
        <p:txBody>
          <a:bodyPr>
            <a:noAutofit/>
          </a:bodyPr>
          <a:lstStyle>
            <a:lvl1pPr algn="l">
              <a:lnSpc>
                <a:spcPts val="2400"/>
              </a:lnSpc>
              <a:defRPr sz="2160" b="1"/>
            </a:lvl1pPr>
          </a:lstStyle>
          <a:p>
            <a:r>
              <a:rPr lang="de-DE" dirty="0"/>
              <a:t>Präsentationsvorlage</a:t>
            </a:r>
            <a:br>
              <a:rPr lang="de-DE" dirty="0"/>
            </a:br>
            <a:r>
              <a:rPr lang="de-DE" dirty="0"/>
              <a:t>Inhaltsfolie mit 2 Spalten (Bild/Grafik und Aufzählungsebenen)</a:t>
            </a:r>
          </a:p>
        </p:txBody>
      </p:sp>
      <p:sp>
        <p:nvSpPr>
          <p:cNvPr id="16" name="Inhaltsplatzhalter 15"/>
          <p:cNvSpPr>
            <a:spLocks noGrp="1"/>
          </p:cNvSpPr>
          <p:nvPr>
            <p:ph sz="quarter" idx="16" hasCustomPrompt="1"/>
          </p:nvPr>
        </p:nvSpPr>
        <p:spPr>
          <a:xfrm>
            <a:off x="576000" y="1490400"/>
            <a:ext cx="5376067" cy="3888000"/>
          </a:xfrm>
        </p:spPr>
        <p:txBody>
          <a:bodyPr>
            <a:normAutofit/>
          </a:bodyPr>
          <a:lstStyle>
            <a:lvl1pPr marL="0" indent="0">
              <a:spcBef>
                <a:spcPts val="0"/>
              </a:spcBef>
              <a:buNone/>
              <a:defRPr sz="1800"/>
            </a:lvl1pPr>
          </a:lstStyle>
          <a:p>
            <a:pPr lvl="0"/>
            <a:r>
              <a:rPr lang="de-DE" dirty="0"/>
              <a:t>Bild/Grafik o. ä. durch Klicken hinzufügen</a:t>
            </a:r>
          </a:p>
        </p:txBody>
      </p:sp>
      <p:sp>
        <p:nvSpPr>
          <p:cNvPr id="14" name="Textplatzhalter 18"/>
          <p:cNvSpPr>
            <a:spLocks noGrp="1"/>
          </p:cNvSpPr>
          <p:nvPr>
            <p:ph type="body" sz="quarter" idx="15" hasCustomPrompt="1"/>
          </p:nvPr>
        </p:nvSpPr>
        <p:spPr>
          <a:xfrm>
            <a:off x="6235286" y="1490400"/>
            <a:ext cx="5378865"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1" name="Rechteck 10"/>
          <p:cNvSpPr/>
          <p:nvPr/>
        </p:nvSpPr>
        <p:spPr>
          <a:xfrm>
            <a:off x="576000" y="259200"/>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2" name="Rechteck 11"/>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3"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5"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7"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18" name="Rechteck 17"/>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631715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zeiliger Titel und zwei Inhalte (Bild/Grafik)">
    <p:spTree>
      <p:nvGrpSpPr>
        <p:cNvPr id="1" name=""/>
        <p:cNvGrpSpPr/>
        <p:nvPr/>
      </p:nvGrpSpPr>
      <p:grpSpPr>
        <a:xfrm>
          <a:off x="0" y="0"/>
          <a:ext cx="0" cy="0"/>
          <a:chOff x="0" y="0"/>
          <a:chExt cx="0" cy="0"/>
        </a:xfrm>
      </p:grpSpPr>
      <p:sp>
        <p:nvSpPr>
          <p:cNvPr id="16" name="Inhaltsplatzhalter 15"/>
          <p:cNvSpPr>
            <a:spLocks noGrp="1"/>
          </p:cNvSpPr>
          <p:nvPr>
            <p:ph sz="quarter" idx="16" hasCustomPrompt="1"/>
          </p:nvPr>
        </p:nvSpPr>
        <p:spPr>
          <a:xfrm>
            <a:off x="576000" y="1490400"/>
            <a:ext cx="5376067" cy="3888000"/>
          </a:xfrm>
        </p:spPr>
        <p:txBody>
          <a:bodyPr>
            <a:normAutofit/>
          </a:bodyPr>
          <a:lstStyle>
            <a:lvl1pPr marL="0" indent="0">
              <a:spcBef>
                <a:spcPts val="0"/>
              </a:spcBef>
              <a:buNone/>
              <a:defRPr sz="1800"/>
            </a:lvl1pPr>
          </a:lstStyle>
          <a:p>
            <a:pPr lvl="0"/>
            <a:r>
              <a:rPr lang="de-DE" dirty="0"/>
              <a:t>Bild/Grafik o. ä. durch Klicken hinzufügen</a:t>
            </a:r>
          </a:p>
        </p:txBody>
      </p:sp>
      <p:sp>
        <p:nvSpPr>
          <p:cNvPr id="14" name="Textplatzhalter 18"/>
          <p:cNvSpPr>
            <a:spLocks noGrp="1"/>
          </p:cNvSpPr>
          <p:nvPr>
            <p:ph type="body" sz="quarter" idx="15" hasCustomPrompt="1"/>
          </p:nvPr>
        </p:nvSpPr>
        <p:spPr>
          <a:xfrm>
            <a:off x="6235286" y="1490400"/>
            <a:ext cx="5378865" cy="3888000"/>
          </a:xfrm>
        </p:spPr>
        <p:txBody>
          <a:bodyPr>
            <a:normAutofit/>
          </a:bodyPr>
          <a:lstStyle>
            <a:lvl1pPr marL="191570" indent="-191570">
              <a:spcBef>
                <a:spcPts val="532"/>
              </a:spcBef>
              <a:buFont typeface="Arial" pitchFamily="34" charset="0"/>
              <a:buChar char="−"/>
              <a:defRPr sz="1800" baseline="0"/>
            </a:lvl1pPr>
            <a:lvl2pPr marL="383142" indent="-191570">
              <a:spcBef>
                <a:spcPts val="532"/>
              </a:spcBef>
              <a:buFont typeface="Arial" pitchFamily="34" charset="0"/>
              <a:buChar char="•"/>
              <a:defRPr sz="1800"/>
            </a:lvl2pPr>
            <a:lvl3pPr marL="574712" indent="-191570">
              <a:spcBef>
                <a:spcPts val="532"/>
              </a:spcBef>
              <a:buFont typeface="Arial" pitchFamily="34" charset="0"/>
              <a:buChar char="∙"/>
              <a:defRPr sz="1800"/>
            </a:lvl3pPr>
            <a:lvl4pPr>
              <a:buFont typeface="Symbol" pitchFamily="18" charset="2"/>
              <a:buChar char="-"/>
              <a:defRPr sz="1800"/>
            </a:lvl4pPr>
            <a:lvl5pPr>
              <a:defRPr sz="1800"/>
            </a:lvl5pPr>
            <a:lvl6pPr>
              <a:defRPr sz="1800"/>
            </a:lvl6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2" name="Titel 1"/>
          <p:cNvSpPr>
            <a:spLocks noGrp="1"/>
          </p:cNvSpPr>
          <p:nvPr>
            <p:ph type="title" hasCustomPrompt="1"/>
          </p:nvPr>
        </p:nvSpPr>
        <p:spPr>
          <a:xfrm>
            <a:off x="576000" y="172800"/>
            <a:ext cx="11035200" cy="345600"/>
          </a:xfrm>
          <a:prstGeom prst="rect">
            <a:avLst/>
          </a:prstGeom>
        </p:spPr>
        <p:txBody>
          <a:bodyPr>
            <a:noAutofit/>
          </a:bodyPr>
          <a:lstStyle>
            <a:lvl1pPr>
              <a:defRPr sz="2160" baseline="0"/>
            </a:lvl1pPr>
          </a:lstStyle>
          <a:p>
            <a:r>
              <a:rPr lang="de-DE" dirty="0"/>
              <a:t>Präsentationsvorlage – Inhaltsfolie mit 1zeiligem Titel</a:t>
            </a:r>
          </a:p>
        </p:txBody>
      </p:sp>
      <p:sp>
        <p:nvSpPr>
          <p:cNvPr id="13" name="Rechteck 12"/>
          <p:cNvSpPr/>
          <p:nvPr/>
        </p:nvSpPr>
        <p:spPr>
          <a:xfrm>
            <a:off x="576000" y="259200"/>
            <a:ext cx="72000" cy="23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1" name="Rechteck 10"/>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5"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7"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8"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19" name="Rechteck 18"/>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2977211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zeiliger Titel ohne Inhalt (Bild/Grafi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72800"/>
            <a:ext cx="11035200" cy="652582"/>
          </a:xfrm>
        </p:spPr>
        <p:txBody>
          <a:bodyPr>
            <a:noAutofit/>
          </a:bodyPr>
          <a:lstStyle>
            <a:lvl1pPr algn="l">
              <a:lnSpc>
                <a:spcPts val="2400"/>
              </a:lnSpc>
              <a:defRPr sz="2160" b="1"/>
            </a:lvl1pPr>
          </a:lstStyle>
          <a:p>
            <a:r>
              <a:rPr lang="de-DE" dirty="0"/>
              <a:t>Präsentationsvorlage</a:t>
            </a:r>
            <a:br>
              <a:rPr lang="de-DE" dirty="0"/>
            </a:br>
            <a:r>
              <a:rPr lang="de-DE" dirty="0"/>
              <a:t>Inhaltsfolie (Bild/Grafik)</a:t>
            </a:r>
          </a:p>
        </p:txBody>
      </p:sp>
      <p:sp>
        <p:nvSpPr>
          <p:cNvPr id="10" name="Rechteck 9"/>
          <p:cNvSpPr/>
          <p:nvPr/>
        </p:nvSpPr>
        <p:spPr>
          <a:xfrm>
            <a:off x="576000" y="259200"/>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4" name="Rechteck 13"/>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5"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6"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7"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9" name="Rechteck 8"/>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2077404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zeiliger Titel ohne Inhalt (Bild/Grafik)">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576000" y="172800"/>
            <a:ext cx="11035200" cy="345600"/>
          </a:xfrm>
          <a:prstGeom prst="rect">
            <a:avLst/>
          </a:prstGeom>
        </p:spPr>
        <p:txBody>
          <a:bodyPr>
            <a:noAutofit/>
          </a:bodyPr>
          <a:lstStyle>
            <a:lvl1pPr>
              <a:defRPr sz="2160" baseline="0"/>
            </a:lvl1pPr>
          </a:lstStyle>
          <a:p>
            <a:r>
              <a:rPr lang="de-DE" dirty="0"/>
              <a:t>Präsentationsvorlage – Inhaltsfolie (Bild/Grafik)</a:t>
            </a:r>
          </a:p>
        </p:txBody>
      </p:sp>
      <p:sp>
        <p:nvSpPr>
          <p:cNvPr id="11" name="Rechteck 10"/>
          <p:cNvSpPr/>
          <p:nvPr/>
        </p:nvSpPr>
        <p:spPr>
          <a:xfrm>
            <a:off x="576000" y="259200"/>
            <a:ext cx="72000" cy="23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0" name="Rechteck 9"/>
          <p:cNvSpPr/>
          <p:nvPr/>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12"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13"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14"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
        <p:nvSpPr>
          <p:cNvPr id="9" name="Rechteck 8"/>
          <p:cNvSpPr/>
          <p:nvPr userDrawn="1"/>
        </p:nvSpPr>
        <p:spPr>
          <a:xfrm>
            <a:off x="579905" y="6073818"/>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961135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pitelbeginn">
    <p:spTree>
      <p:nvGrpSpPr>
        <p:cNvPr id="1" name=""/>
        <p:cNvGrpSpPr/>
        <p:nvPr/>
      </p:nvGrpSpPr>
      <p:grpSpPr>
        <a:xfrm>
          <a:off x="0" y="0"/>
          <a:ext cx="0" cy="0"/>
          <a:chOff x="0" y="0"/>
          <a:chExt cx="0" cy="0"/>
        </a:xfrm>
      </p:grpSpPr>
      <p:sp>
        <p:nvSpPr>
          <p:cNvPr id="11" name="Rechteck 10"/>
          <p:cNvSpPr/>
          <p:nvPr/>
        </p:nvSpPr>
        <p:spPr>
          <a:xfrm>
            <a:off x="857361" y="3046216"/>
            <a:ext cx="72000" cy="77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
        <p:nvSpPr>
          <p:cNvPr id="5" name="Titel 1"/>
          <p:cNvSpPr>
            <a:spLocks noGrp="1"/>
          </p:cNvSpPr>
          <p:nvPr>
            <p:ph type="ctrTitle" hasCustomPrompt="1"/>
          </p:nvPr>
        </p:nvSpPr>
        <p:spPr>
          <a:xfrm>
            <a:off x="894347" y="3056778"/>
            <a:ext cx="10592805" cy="389369"/>
          </a:xfrm>
        </p:spPr>
        <p:txBody>
          <a:bodyPr tIns="0" bIns="0" anchor="ctr">
            <a:noAutofit/>
          </a:bodyPr>
          <a:lstStyle>
            <a:lvl1pPr algn="l">
              <a:defRPr sz="2760" b="0" baseline="0"/>
            </a:lvl1pPr>
          </a:lstStyle>
          <a:p>
            <a:r>
              <a:rPr lang="de-DE" dirty="0"/>
              <a:t>Präsentationsvorlage</a:t>
            </a:r>
          </a:p>
        </p:txBody>
      </p:sp>
      <p:sp>
        <p:nvSpPr>
          <p:cNvPr id="6" name="Untertitel 2"/>
          <p:cNvSpPr>
            <a:spLocks noGrp="1"/>
          </p:cNvSpPr>
          <p:nvPr>
            <p:ph type="subTitle" idx="1" hasCustomPrompt="1"/>
          </p:nvPr>
        </p:nvSpPr>
        <p:spPr>
          <a:xfrm>
            <a:off x="894347" y="3492701"/>
            <a:ext cx="10592805" cy="345600"/>
          </a:xfrm>
        </p:spPr>
        <p:txBody>
          <a:bodyPr tIns="0" bIns="0" anchor="ctr">
            <a:noAutofit/>
          </a:bodyPr>
          <a:lstStyle>
            <a:lvl1pPr marL="0" indent="0" algn="l">
              <a:spcBef>
                <a:spcPts val="0"/>
              </a:spcBef>
              <a:buNone/>
              <a:defRPr sz="2760" b="1">
                <a:solidFill>
                  <a:schemeClr val="tx1"/>
                </a:solidFill>
                <a:latin typeface="+mj-lt"/>
              </a:defRPr>
            </a:lvl1pPr>
            <a:lvl2pPr marL="548484" indent="0" algn="ctr">
              <a:buNone/>
              <a:defRPr>
                <a:solidFill>
                  <a:schemeClr val="tx1">
                    <a:tint val="75000"/>
                  </a:schemeClr>
                </a:solidFill>
              </a:defRPr>
            </a:lvl2pPr>
            <a:lvl3pPr marL="1096969" indent="0" algn="ctr">
              <a:buNone/>
              <a:defRPr>
                <a:solidFill>
                  <a:schemeClr val="tx1">
                    <a:tint val="75000"/>
                  </a:schemeClr>
                </a:solidFill>
              </a:defRPr>
            </a:lvl3pPr>
            <a:lvl4pPr marL="1645452" indent="0" algn="ctr">
              <a:buNone/>
              <a:defRPr>
                <a:solidFill>
                  <a:schemeClr val="tx1">
                    <a:tint val="75000"/>
                  </a:schemeClr>
                </a:solidFill>
              </a:defRPr>
            </a:lvl4pPr>
            <a:lvl5pPr marL="2193936" indent="0" algn="ctr">
              <a:buNone/>
              <a:defRPr>
                <a:solidFill>
                  <a:schemeClr val="tx1">
                    <a:tint val="75000"/>
                  </a:schemeClr>
                </a:solidFill>
              </a:defRPr>
            </a:lvl5pPr>
            <a:lvl6pPr marL="2742420" indent="0" algn="ctr">
              <a:buNone/>
              <a:defRPr>
                <a:solidFill>
                  <a:schemeClr val="tx1">
                    <a:tint val="75000"/>
                  </a:schemeClr>
                </a:solidFill>
              </a:defRPr>
            </a:lvl6pPr>
            <a:lvl7pPr marL="3290905" indent="0" algn="ctr">
              <a:buNone/>
              <a:defRPr>
                <a:solidFill>
                  <a:schemeClr val="tx1">
                    <a:tint val="75000"/>
                  </a:schemeClr>
                </a:solidFill>
              </a:defRPr>
            </a:lvl7pPr>
            <a:lvl8pPr marL="3839389" indent="0" algn="ctr">
              <a:buNone/>
              <a:defRPr>
                <a:solidFill>
                  <a:schemeClr val="tx1">
                    <a:tint val="75000"/>
                  </a:schemeClr>
                </a:solidFill>
              </a:defRPr>
            </a:lvl8pPr>
            <a:lvl9pPr marL="4387873" indent="0" algn="ctr">
              <a:buNone/>
              <a:defRPr>
                <a:solidFill>
                  <a:schemeClr val="tx1">
                    <a:tint val="75000"/>
                  </a:schemeClr>
                </a:solidFill>
              </a:defRPr>
            </a:lvl9pPr>
          </a:lstStyle>
          <a:p>
            <a:r>
              <a:rPr lang="de-DE" dirty="0"/>
              <a:t>Kapitelbeginn</a:t>
            </a:r>
          </a:p>
        </p:txBody>
      </p:sp>
      <p:sp>
        <p:nvSpPr>
          <p:cNvPr id="7" name="Rechteck 6"/>
          <p:cNvSpPr/>
          <p:nvPr userDrawn="1"/>
        </p:nvSpPr>
        <p:spPr>
          <a:xfrm>
            <a:off x="857361" y="3046216"/>
            <a:ext cx="72000" cy="77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24601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zeiliger Titel ohne Fußzei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72800"/>
            <a:ext cx="11035200" cy="652582"/>
          </a:xfrm>
          <a:prstGeom prst="rect">
            <a:avLst/>
          </a:prstGeom>
        </p:spPr>
        <p:txBody>
          <a:bodyPr>
            <a:noAutofit/>
          </a:bodyPr>
          <a:lstStyle>
            <a:lvl1pPr algn="l">
              <a:lnSpc>
                <a:spcPts val="2400"/>
              </a:lnSpc>
              <a:defRPr sz="2160" b="1" baseline="0"/>
            </a:lvl1pPr>
          </a:lstStyle>
          <a:p>
            <a:r>
              <a:rPr lang="de-DE" dirty="0"/>
              <a:t>Präsentationsvorlage ohne Fußzeile</a:t>
            </a:r>
            <a:br>
              <a:rPr lang="de-DE" dirty="0"/>
            </a:br>
            <a:r>
              <a:rPr lang="de-DE" dirty="0"/>
              <a:t>(Bild/Grafik)</a:t>
            </a:r>
          </a:p>
        </p:txBody>
      </p:sp>
      <p:sp>
        <p:nvSpPr>
          <p:cNvPr id="7" name="Rechteck 6"/>
          <p:cNvSpPr/>
          <p:nvPr/>
        </p:nvSpPr>
        <p:spPr>
          <a:xfrm>
            <a:off x="576000" y="259200"/>
            <a:ext cx="72000" cy="5184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2636852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zeiliger Titel ohne Fußzeile">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576000" y="172800"/>
            <a:ext cx="11035200" cy="345600"/>
          </a:xfrm>
          <a:prstGeom prst="rect">
            <a:avLst/>
          </a:prstGeom>
        </p:spPr>
        <p:txBody>
          <a:bodyPr>
            <a:noAutofit/>
          </a:bodyPr>
          <a:lstStyle>
            <a:lvl1pPr>
              <a:defRPr sz="2160"/>
            </a:lvl1pPr>
          </a:lstStyle>
          <a:p>
            <a:r>
              <a:rPr lang="de-DE" dirty="0"/>
              <a:t>Präsentationsvorlage ohne Fußzeile (Bild/Grafik)</a:t>
            </a:r>
          </a:p>
        </p:txBody>
      </p:sp>
      <p:sp>
        <p:nvSpPr>
          <p:cNvPr id="6" name="Rechteck 5"/>
          <p:cNvSpPr/>
          <p:nvPr/>
        </p:nvSpPr>
        <p:spPr>
          <a:xfrm>
            <a:off x="576000" y="259200"/>
            <a:ext cx="72000" cy="2376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97" tIns="54848" rIns="109697" bIns="54848" rtlCol="0" anchor="ctr"/>
          <a:lstStyle/>
          <a:p>
            <a:pPr algn="ctr"/>
            <a:endParaRPr lang="de-DE" sz="2400"/>
          </a:p>
        </p:txBody>
      </p:sp>
    </p:spTree>
    <p:extLst>
      <p:ext uri="{BB962C8B-B14F-4D97-AF65-F5344CB8AC3E}">
        <p14:creationId xmlns:p14="http://schemas.microsoft.com/office/powerpoint/2010/main" val="482536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95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xfrm>
            <a:off x="11543621" y="6492701"/>
            <a:ext cx="745067" cy="320675"/>
          </a:xfrm>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872944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3" name="Slide Number Placeholder 2"/>
          <p:cNvSpPr>
            <a:spLocks noGrp="1"/>
          </p:cNvSpPr>
          <p:nvPr>
            <p:ph type="sldNum" sz="quarter" idx="10"/>
          </p:nvPr>
        </p:nvSpPr>
        <p:spPr>
          <a:xfrm>
            <a:off x="11442700" y="6453336"/>
            <a:ext cx="745067"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9" name="Rectangle 32"/>
          <p:cNvSpPr>
            <a:spLocks noGrp="1" noChangeArrowheads="1"/>
          </p:cNvSpPr>
          <p:nvPr>
            <p:ph type="ctrTitle" sz="quarter" hasCustomPrompt="1"/>
          </p:nvPr>
        </p:nvSpPr>
        <p:spPr>
          <a:xfrm>
            <a:off x="1103445" y="2708920"/>
            <a:ext cx="1008112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Tree>
    <p:extLst>
      <p:ext uri="{BB962C8B-B14F-4D97-AF65-F5344CB8AC3E}">
        <p14:creationId xmlns:p14="http://schemas.microsoft.com/office/powerpoint/2010/main" val="654912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6680" cy="6871883"/>
          </a:xfrm>
          <a:prstGeom prst="rect">
            <a:avLst/>
          </a:prstGeom>
        </p:spPr>
      </p:pic>
      <p:sp>
        <p:nvSpPr>
          <p:cNvPr id="3104" name="Rectangle 32"/>
          <p:cNvSpPr>
            <a:spLocks noGrp="1" noChangeArrowheads="1"/>
          </p:cNvSpPr>
          <p:nvPr>
            <p:ph type="ctrTitle" sz="quarter" hasCustomPrompt="1"/>
          </p:nvPr>
        </p:nvSpPr>
        <p:spPr>
          <a:xfrm>
            <a:off x="2264107" y="1988841"/>
            <a:ext cx="95504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3105" name="Rectangle 33"/>
          <p:cNvSpPr>
            <a:spLocks noGrp="1" noChangeArrowheads="1"/>
          </p:cNvSpPr>
          <p:nvPr>
            <p:ph type="subTitle" sz="quarter" idx="1" hasCustomPrompt="1"/>
          </p:nvPr>
        </p:nvSpPr>
        <p:spPr>
          <a:xfrm>
            <a:off x="2264109" y="3284984"/>
            <a:ext cx="9573684"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
        <p:nvSpPr>
          <p:cNvPr id="6" name="Slide Number Placeholder 2"/>
          <p:cNvSpPr>
            <a:spLocks noGrp="1"/>
          </p:cNvSpPr>
          <p:nvPr>
            <p:ph type="sldNum" sz="quarter" idx="10"/>
          </p:nvPr>
        </p:nvSpPr>
        <p:spPr>
          <a:xfrm>
            <a:off x="11424592" y="6453336"/>
            <a:ext cx="745067"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Tree>
    <p:extLst>
      <p:ext uri="{BB962C8B-B14F-4D97-AF65-F5344CB8AC3E}">
        <p14:creationId xmlns:p14="http://schemas.microsoft.com/office/powerpoint/2010/main" val="40299280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391478" y="836615"/>
            <a:ext cx="9965268" cy="466725"/>
          </a:xfrm>
        </p:spPr>
        <p:txBody>
          <a:bodyPr/>
          <a:lstStyle>
            <a:lvl1pPr>
              <a:defRPr>
                <a:latin typeface="Segoe UI" pitchFamily="34" charset="0"/>
                <a:ea typeface="Segoe UI" pitchFamily="34" charset="0"/>
                <a:cs typeface="Segoe UI"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1391478" y="1916832"/>
            <a:ext cx="9985109"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5.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07/11/2023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a:t>
            </a:fld>
            <a:endParaRPr lang="en-GB" dirty="0"/>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1" name="Rectangle 32"/>
          <p:cNvSpPr>
            <a:spLocks noGrp="1" noChangeArrowheads="1"/>
          </p:cNvSpPr>
          <p:nvPr>
            <p:ph type="title"/>
          </p:nvPr>
        </p:nvSpPr>
        <p:spPr bwMode="auto">
          <a:xfrm>
            <a:off x="1390653" y="836615"/>
            <a:ext cx="996526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1390651" y="1773240"/>
            <a:ext cx="9997017"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77" name="Rectangle 53"/>
          <p:cNvSpPr>
            <a:spLocks noGrp="1" noChangeArrowheads="1"/>
          </p:cNvSpPr>
          <p:nvPr>
            <p:ph type="sldNum" sz="quarter" idx="4"/>
          </p:nvPr>
        </p:nvSpPr>
        <p:spPr bwMode="auto">
          <a:xfrm>
            <a:off x="11543621" y="6492701"/>
            <a:ext cx="74506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12192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dirty="0">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Lst>
  <p:transition/>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1" name="Rectangle 32"/>
          <p:cNvSpPr>
            <a:spLocks noGrp="1" noChangeArrowheads="1"/>
          </p:cNvSpPr>
          <p:nvPr>
            <p:ph type="title"/>
          </p:nvPr>
        </p:nvSpPr>
        <p:spPr bwMode="auto">
          <a:xfrm>
            <a:off x="1390653" y="836615"/>
            <a:ext cx="996526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1390651" y="1773240"/>
            <a:ext cx="9997017"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77" name="Rectangle 53"/>
          <p:cNvSpPr>
            <a:spLocks noGrp="1" noChangeArrowheads="1"/>
          </p:cNvSpPr>
          <p:nvPr>
            <p:ph type="sldNum" sz="quarter" idx="4"/>
          </p:nvPr>
        </p:nvSpPr>
        <p:spPr bwMode="auto">
          <a:xfrm>
            <a:off x="11543621" y="6492701"/>
            <a:ext cx="74506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12192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dirty="0">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Lst>
  <p:transition/>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1"/>
            <a:ext cx="12187767" cy="6855619"/>
          </a:xfrm>
          <a:prstGeom prst="rect">
            <a:avLst/>
          </a:prstGeom>
        </p:spPr>
      </p:pic>
      <p:sp>
        <p:nvSpPr>
          <p:cNvPr id="2051" name="Rectangle 32"/>
          <p:cNvSpPr>
            <a:spLocks noGrp="1" noChangeArrowheads="1"/>
          </p:cNvSpPr>
          <p:nvPr>
            <p:ph type="title"/>
          </p:nvPr>
        </p:nvSpPr>
        <p:spPr bwMode="auto">
          <a:xfrm>
            <a:off x="1390653" y="836615"/>
            <a:ext cx="996526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1390651" y="1773240"/>
            <a:ext cx="9997017"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77" name="Rectangle 53"/>
          <p:cNvSpPr>
            <a:spLocks noGrp="1" noChangeArrowheads="1"/>
          </p:cNvSpPr>
          <p:nvPr>
            <p:ph type="sldNum" sz="quarter" idx="4"/>
          </p:nvPr>
        </p:nvSpPr>
        <p:spPr bwMode="auto">
          <a:xfrm>
            <a:off x="11543621" y="6492701"/>
            <a:ext cx="74506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12192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dirty="0">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77849" y="172800"/>
            <a:ext cx="11040000" cy="652555"/>
          </a:xfrm>
          <a:prstGeom prst="rect">
            <a:avLst/>
          </a:prstGeom>
        </p:spPr>
        <p:txBody>
          <a:bodyPr vert="horz" lIns="91414" tIns="45707" rIns="91414" bIns="45707" rtlCol="0" anchor="t">
            <a:normAutofit/>
          </a:bodyPr>
          <a:lstStyle/>
          <a:p>
            <a:r>
              <a:rPr lang="de-DE" dirty="0"/>
              <a:t>Präsentationsvorlage</a:t>
            </a:r>
            <a:br>
              <a:rPr lang="de-DE" dirty="0"/>
            </a:br>
            <a:r>
              <a:rPr lang="de-DE" dirty="0"/>
              <a:t>zweizeilig</a:t>
            </a:r>
          </a:p>
        </p:txBody>
      </p:sp>
      <p:sp>
        <p:nvSpPr>
          <p:cNvPr id="3" name="Textplatzhalter 2"/>
          <p:cNvSpPr>
            <a:spLocks noGrp="1"/>
          </p:cNvSpPr>
          <p:nvPr>
            <p:ph type="body" idx="1"/>
          </p:nvPr>
        </p:nvSpPr>
        <p:spPr>
          <a:xfrm>
            <a:off x="576001" y="1490400"/>
            <a:ext cx="11054391" cy="3888000"/>
          </a:xfrm>
          <a:prstGeom prst="rect">
            <a:avLst/>
          </a:prstGeom>
        </p:spPr>
        <p:txBody>
          <a:bodyPr vert="horz" lIns="91414" tIns="45707" rIns="91414" bIns="45707"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7" name="Foliennummernplatzhalter 14"/>
          <p:cNvSpPr>
            <a:spLocks noGrp="1"/>
          </p:cNvSpPr>
          <p:nvPr>
            <p:ph type="sldNum" sz="quarter" idx="4"/>
          </p:nvPr>
        </p:nvSpPr>
        <p:spPr>
          <a:xfrm>
            <a:off x="576001" y="6415208"/>
            <a:ext cx="2819532" cy="162000"/>
          </a:xfrm>
          <a:prstGeom prst="rect">
            <a:avLst/>
          </a:prstGeom>
        </p:spPr>
        <p:txBody>
          <a:bodyPr lIns="91430" tIns="0" rIns="91430" bIns="0"/>
          <a:lstStyle>
            <a:lvl1pPr algn="l">
              <a:defRPr sz="1080" b="0">
                <a:solidFill>
                  <a:schemeClr val="tx1">
                    <a:lumMod val="75000"/>
                    <a:lumOff val="25000"/>
                  </a:schemeClr>
                </a:solidFill>
              </a:defRPr>
            </a:lvl1pPr>
          </a:lstStyle>
          <a:p>
            <a:r>
              <a:rPr lang="de-DE" b="1"/>
              <a:t>Seite </a:t>
            </a:r>
            <a:fld id="{44AC4DCE-31D8-40DA-8054-82557CC0B0B3}" type="slidenum">
              <a:rPr lang="de-DE" b="1" smtClean="0"/>
              <a:pPr/>
              <a:t>‹#›</a:t>
            </a:fld>
            <a:endParaRPr lang="de-DE" b="1" dirty="0"/>
          </a:p>
        </p:txBody>
      </p:sp>
      <p:sp>
        <p:nvSpPr>
          <p:cNvPr id="8" name="Datumsplatzhalter 13"/>
          <p:cNvSpPr>
            <a:spLocks noGrp="1"/>
          </p:cNvSpPr>
          <p:nvPr>
            <p:ph type="dt" sz="half" idx="2"/>
          </p:nvPr>
        </p:nvSpPr>
        <p:spPr>
          <a:xfrm>
            <a:off x="576001" y="6255360"/>
            <a:ext cx="2819532" cy="162000"/>
          </a:xfrm>
          <a:prstGeom prst="rect">
            <a:avLst/>
          </a:prstGeom>
        </p:spPr>
        <p:txBody>
          <a:bodyPr lIns="91430" tIns="0" rIns="91430" bIns="0"/>
          <a:lstStyle>
            <a:lvl1pPr algn="l">
              <a:defRPr sz="1080">
                <a:solidFill>
                  <a:schemeClr val="tx1">
                    <a:lumMod val="75000"/>
                    <a:lumOff val="25000"/>
                  </a:schemeClr>
                </a:solidFill>
              </a:defRPr>
            </a:lvl1pPr>
          </a:lstStyle>
          <a:p>
            <a:fld id="{314048EB-35A8-49AD-925B-D6C466C6748C}" type="datetime4">
              <a:rPr lang="de-DE" smtClean="0"/>
              <a:t>7. November 2023</a:t>
            </a:fld>
            <a:endParaRPr lang="de-DE" dirty="0"/>
          </a:p>
        </p:txBody>
      </p:sp>
      <p:sp>
        <p:nvSpPr>
          <p:cNvPr id="9" name="Fußzeilenplatzhalter 15"/>
          <p:cNvSpPr>
            <a:spLocks noGrp="1"/>
          </p:cNvSpPr>
          <p:nvPr>
            <p:ph type="ftr" sz="quarter" idx="3"/>
          </p:nvPr>
        </p:nvSpPr>
        <p:spPr>
          <a:xfrm>
            <a:off x="576000" y="6082560"/>
            <a:ext cx="6240000" cy="162000"/>
          </a:xfrm>
          <a:prstGeom prst="rect">
            <a:avLst/>
          </a:prstGeom>
        </p:spPr>
        <p:txBody>
          <a:bodyPr lIns="91430" tIns="0" rIns="91430" bIns="0"/>
          <a:lstStyle>
            <a:lvl1pPr algn="l">
              <a:defRPr sz="1080">
                <a:solidFill>
                  <a:schemeClr val="tx1">
                    <a:lumMod val="75000"/>
                    <a:lumOff val="25000"/>
                  </a:schemeClr>
                </a:solidFill>
              </a:defRPr>
            </a:lvl1pPr>
          </a:lstStyle>
          <a:p>
            <a:r>
              <a:rPr lang="de-DE"/>
              <a:t>Angaben zum Referenten, Ordnungsmerkmal, Ortsangabe</a:t>
            </a:r>
            <a:endParaRPr lang="de-DE" dirty="0"/>
          </a:p>
        </p:txBody>
      </p:sp>
    </p:spTree>
    <p:extLst>
      <p:ext uri="{BB962C8B-B14F-4D97-AF65-F5344CB8AC3E}">
        <p14:creationId xmlns:p14="http://schemas.microsoft.com/office/powerpoint/2010/main" val="218587901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hf hdr="0"/>
  <p:txStyles>
    <p:titleStyle>
      <a:lvl1pPr algn="l" defTabSz="1096969" rtl="0" eaLnBrk="1" latinLnBrk="0" hangingPunct="1">
        <a:lnSpc>
          <a:spcPts val="2400"/>
        </a:lnSpc>
        <a:spcBef>
          <a:spcPct val="0"/>
        </a:spcBef>
        <a:buNone/>
        <a:defRPr sz="216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1570" indent="-191570" algn="l" defTabSz="1096969" rtl="0" eaLnBrk="1" latinLnBrk="0" hangingPunct="1">
        <a:spcBef>
          <a:spcPts val="532"/>
        </a:spcBef>
        <a:buFont typeface="Arial" pitchFamily="34" charset="0"/>
        <a:buChar char="−"/>
        <a:defRPr sz="1800" kern="1200" baseline="0">
          <a:solidFill>
            <a:schemeClr val="tx1"/>
          </a:solidFill>
          <a:latin typeface="+mn-lt"/>
          <a:ea typeface="+mn-ea"/>
          <a:cs typeface="+mn-cs"/>
        </a:defRPr>
      </a:lvl1pPr>
      <a:lvl2pPr marL="383142" indent="-191570" algn="l" defTabSz="1096969" rtl="0" eaLnBrk="1" latinLnBrk="0" hangingPunct="1">
        <a:spcBef>
          <a:spcPts val="532"/>
        </a:spcBef>
        <a:buFont typeface="Arial" pitchFamily="34" charset="0"/>
        <a:buChar char="•"/>
        <a:defRPr sz="1800" kern="1200">
          <a:solidFill>
            <a:schemeClr val="tx1"/>
          </a:solidFill>
          <a:latin typeface="+mn-lt"/>
          <a:ea typeface="+mn-ea"/>
          <a:cs typeface="+mn-cs"/>
        </a:defRPr>
      </a:lvl2pPr>
      <a:lvl3pPr marL="574712" indent="-191570" algn="l" defTabSz="1096969" rtl="0" eaLnBrk="1" latinLnBrk="0" hangingPunct="1">
        <a:spcBef>
          <a:spcPts val="532"/>
        </a:spcBef>
        <a:buFont typeface="Arial" pitchFamily="34" charset="0"/>
        <a:buChar char="∙"/>
        <a:defRPr sz="1800" kern="1200">
          <a:solidFill>
            <a:schemeClr val="tx1"/>
          </a:solidFill>
          <a:latin typeface="+mn-lt"/>
          <a:ea typeface="+mn-ea"/>
          <a:cs typeface="+mn-cs"/>
        </a:defRPr>
      </a:lvl3pPr>
      <a:lvl4pPr marL="799111" indent="-237574" algn="l" defTabSz="1096969"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1015087" indent="-190060" algn="l" defTabSz="1096969"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1209466" indent="-190060" algn="l" defTabSz="109696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3565147" indent="-274242" algn="l" defTabSz="109696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3631" indent="-274242" algn="l" defTabSz="109696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115" indent="-274242" algn="l" defTabSz="109696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96969" rtl="0" eaLnBrk="1" latinLnBrk="0" hangingPunct="1">
        <a:defRPr sz="2160" kern="1200">
          <a:solidFill>
            <a:schemeClr val="tx1"/>
          </a:solidFill>
          <a:latin typeface="+mn-lt"/>
          <a:ea typeface="+mn-ea"/>
          <a:cs typeface="+mn-cs"/>
        </a:defRPr>
      </a:lvl1pPr>
      <a:lvl2pPr marL="548484" algn="l" defTabSz="1096969" rtl="0" eaLnBrk="1" latinLnBrk="0" hangingPunct="1">
        <a:defRPr sz="2160" kern="1200">
          <a:solidFill>
            <a:schemeClr val="tx1"/>
          </a:solidFill>
          <a:latin typeface="+mn-lt"/>
          <a:ea typeface="+mn-ea"/>
          <a:cs typeface="+mn-cs"/>
        </a:defRPr>
      </a:lvl2pPr>
      <a:lvl3pPr marL="1096969" algn="l" defTabSz="1096969" rtl="0" eaLnBrk="1" latinLnBrk="0" hangingPunct="1">
        <a:defRPr sz="2160" kern="1200">
          <a:solidFill>
            <a:schemeClr val="tx1"/>
          </a:solidFill>
          <a:latin typeface="+mn-lt"/>
          <a:ea typeface="+mn-ea"/>
          <a:cs typeface="+mn-cs"/>
        </a:defRPr>
      </a:lvl3pPr>
      <a:lvl4pPr marL="1645452" algn="l" defTabSz="1096969" rtl="0" eaLnBrk="1" latinLnBrk="0" hangingPunct="1">
        <a:defRPr sz="2160" kern="1200">
          <a:solidFill>
            <a:schemeClr val="tx1"/>
          </a:solidFill>
          <a:latin typeface="+mn-lt"/>
          <a:ea typeface="+mn-ea"/>
          <a:cs typeface="+mn-cs"/>
        </a:defRPr>
      </a:lvl4pPr>
      <a:lvl5pPr marL="2193936" algn="l" defTabSz="1096969" rtl="0" eaLnBrk="1" latinLnBrk="0" hangingPunct="1">
        <a:defRPr sz="2160" kern="1200">
          <a:solidFill>
            <a:schemeClr val="tx1"/>
          </a:solidFill>
          <a:latin typeface="+mn-lt"/>
          <a:ea typeface="+mn-ea"/>
          <a:cs typeface="+mn-cs"/>
        </a:defRPr>
      </a:lvl5pPr>
      <a:lvl6pPr marL="2742420" algn="l" defTabSz="1096969" rtl="0" eaLnBrk="1" latinLnBrk="0" hangingPunct="1">
        <a:defRPr sz="2160" kern="1200">
          <a:solidFill>
            <a:schemeClr val="tx1"/>
          </a:solidFill>
          <a:latin typeface="+mn-lt"/>
          <a:ea typeface="+mn-ea"/>
          <a:cs typeface="+mn-cs"/>
        </a:defRPr>
      </a:lvl6pPr>
      <a:lvl7pPr marL="3290905" algn="l" defTabSz="1096969" rtl="0" eaLnBrk="1" latinLnBrk="0" hangingPunct="1">
        <a:defRPr sz="2160" kern="1200">
          <a:solidFill>
            <a:schemeClr val="tx1"/>
          </a:solidFill>
          <a:latin typeface="+mn-lt"/>
          <a:ea typeface="+mn-ea"/>
          <a:cs typeface="+mn-cs"/>
        </a:defRPr>
      </a:lvl7pPr>
      <a:lvl8pPr marL="3839389" algn="l" defTabSz="1096969" rtl="0" eaLnBrk="1" latinLnBrk="0" hangingPunct="1">
        <a:defRPr sz="2160" kern="1200">
          <a:solidFill>
            <a:schemeClr val="tx1"/>
          </a:solidFill>
          <a:latin typeface="+mn-lt"/>
          <a:ea typeface="+mn-ea"/>
          <a:cs typeface="+mn-cs"/>
        </a:defRPr>
      </a:lvl8pPr>
      <a:lvl9pPr marL="4387873" algn="l" defTabSz="1096969"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undesbank.de/en/service/dates/carbon-content-measurement-for-products-organisations-and-aggregates-creating-a-sound-basis-for-decision-making-9130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s.org/ifc/publ/ifcb56.pdf" TargetMode="External"/><Relationship Id="rId2" Type="http://schemas.openxmlformats.org/officeDocument/2006/relationships/hyperlink" Target="https://www.bis.org/ifc/publ/ifcb56_15.pdf" TargetMode="External"/><Relationship Id="rId1" Type="http://schemas.openxmlformats.org/officeDocument/2006/relationships/slideLayout" Target="../slideLayouts/slideLayout2.xml"/><Relationship Id="rId4" Type="http://schemas.openxmlformats.org/officeDocument/2006/relationships/hyperlink" Target="https://www.isi2023.org/conferences/15/program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cid:image003.png@01D96EBD.9B3079E0"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cid:image002.png@01D96D21.9E1DED10"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sz="quarter"/>
          </p:nvPr>
        </p:nvSpPr>
        <p:spPr/>
        <p:txBody>
          <a:bodyPr/>
          <a:lstStyle/>
          <a:p>
            <a:r>
              <a:rPr lang="en-GB" dirty="0"/>
              <a:t>Environmental statistics and the green economy – Central Bank’s statistical activities</a:t>
            </a:r>
            <a:endParaRPr lang="en-US" i="1" dirty="0"/>
          </a:p>
        </p:txBody>
      </p:sp>
      <p:sp>
        <p:nvSpPr>
          <p:cNvPr id="7171" name="Subtitle 2"/>
          <p:cNvSpPr>
            <a:spLocks noGrp="1"/>
          </p:cNvSpPr>
          <p:nvPr>
            <p:ph type="subTitle" sz="quarter" idx="1"/>
          </p:nvPr>
        </p:nvSpPr>
        <p:spPr>
          <a:xfrm>
            <a:off x="2264109" y="3284984"/>
            <a:ext cx="9573684" cy="2448272"/>
          </a:xfrm>
        </p:spPr>
        <p:txBody>
          <a:bodyPr/>
          <a:lstStyle/>
          <a:p>
            <a:r>
              <a:rPr lang="en-GB" sz="1600" dirty="0"/>
              <a:t>Robert Kirchner</a:t>
            </a:r>
          </a:p>
          <a:p>
            <a:r>
              <a:rPr lang="en-US" sz="1400" dirty="0">
                <a:solidFill>
                  <a:schemeClr val="tx1"/>
                </a:solidFill>
              </a:rPr>
              <a:t>Member of the Executive, Irving Fisher Committee on Central Bank Statistics (IFC)</a:t>
            </a:r>
          </a:p>
          <a:p>
            <a:r>
              <a:rPr lang="en-US" sz="1400" dirty="0">
                <a:solidFill>
                  <a:schemeClr val="tx1"/>
                </a:solidFill>
              </a:rPr>
              <a:t>Deputy Director General Data and Statistics, Deutsche Bundesbank</a:t>
            </a:r>
          </a:p>
          <a:p>
            <a:endParaRPr lang="de-CH" sz="1400" i="1" dirty="0"/>
          </a:p>
          <a:p>
            <a:r>
              <a:rPr lang="en-GB" sz="1400" i="1" dirty="0"/>
              <a:t>Tenth Meeting of the Steering Committee of the Arab Statistics </a:t>
            </a:r>
            <a:r>
              <a:rPr lang="en-GB" sz="1400" i="1" dirty="0" err="1"/>
              <a:t>Intitiative</a:t>
            </a:r>
            <a:r>
              <a:rPr lang="en-GB" sz="1400" i="1" dirty="0"/>
              <a:t> (</a:t>
            </a:r>
            <a:r>
              <a:rPr lang="en-GB" sz="1400" i="1" dirty="0" err="1"/>
              <a:t>Arabstat</a:t>
            </a:r>
            <a:r>
              <a:rPr lang="en-GB" sz="1400" i="1" dirty="0"/>
              <a:t>) – Abu Dhabi, 8 November 2023</a:t>
            </a:r>
          </a:p>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10</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r>
              <a:rPr lang="en-US" sz="2000" dirty="0"/>
              <a:t>The idea…</a:t>
            </a:r>
            <a:br>
              <a:rPr lang="en-US" sz="3200" dirty="0"/>
            </a:br>
            <a:endParaRPr lang="en-GB" sz="3200" dirty="0"/>
          </a:p>
        </p:txBody>
      </p:sp>
      <p:sp>
        <p:nvSpPr>
          <p:cNvPr id="4" name="Textplatzhalter 12"/>
          <p:cNvSpPr>
            <a:spLocks noGrp="1"/>
          </p:cNvSpPr>
          <p:nvPr>
            <p:ph type="body" sz="quarter" idx="11"/>
          </p:nvPr>
        </p:nvSpPr>
        <p:spPr>
          <a:xfrm>
            <a:off x="1391478" y="1628800"/>
            <a:ext cx="9985109" cy="4536504"/>
          </a:xfrm>
        </p:spPr>
        <p:txBody>
          <a:bodyPr/>
          <a:lstStyle/>
          <a:p>
            <a:pPr marL="0" indent="0">
              <a:buNone/>
            </a:pPr>
            <a:endParaRPr lang="de-DE" dirty="0"/>
          </a:p>
          <a:p>
            <a:r>
              <a:rPr lang="en-US" sz="1600" dirty="0"/>
              <a:t>Bringing emissions down is the </a:t>
            </a:r>
            <a:r>
              <a:rPr lang="en-US" sz="1600" b="1" dirty="0"/>
              <a:t>essence of sustainability policy.</a:t>
            </a:r>
          </a:p>
          <a:p>
            <a:endParaRPr lang="en-US" sz="1600" b="1" dirty="0"/>
          </a:p>
          <a:p>
            <a:r>
              <a:rPr lang="de-DE" sz="1600" dirty="0"/>
              <a:t>This </a:t>
            </a:r>
            <a:r>
              <a:rPr lang="de-DE" sz="1600" dirty="0" err="1"/>
              <a:t>means</a:t>
            </a:r>
            <a:r>
              <a:rPr lang="de-DE" sz="1600" dirty="0"/>
              <a:t> </a:t>
            </a:r>
            <a:r>
              <a:rPr lang="de-DE" sz="1600" dirty="0" err="1"/>
              <a:t>bringing</a:t>
            </a:r>
            <a:r>
              <a:rPr lang="de-DE" sz="1600" dirty="0"/>
              <a:t> down </a:t>
            </a:r>
            <a:r>
              <a:rPr lang="de-DE" sz="1600" dirty="0" err="1"/>
              <a:t>the</a:t>
            </a:r>
            <a:r>
              <a:rPr lang="de-DE" sz="1600" dirty="0"/>
              <a:t> </a:t>
            </a:r>
            <a:r>
              <a:rPr lang="de-DE" sz="1600" b="1" dirty="0" err="1"/>
              <a:t>carbon</a:t>
            </a:r>
            <a:r>
              <a:rPr lang="de-DE" sz="1600" b="1" dirty="0"/>
              <a:t> </a:t>
            </a:r>
            <a:r>
              <a:rPr lang="de-DE" sz="1600" b="1" dirty="0" err="1"/>
              <a:t>content</a:t>
            </a:r>
            <a:r>
              <a:rPr lang="de-DE" sz="1600" b="1" dirty="0"/>
              <a:t> </a:t>
            </a:r>
            <a:r>
              <a:rPr lang="de-DE" sz="1600" b="1" dirty="0" err="1"/>
              <a:t>of</a:t>
            </a:r>
            <a:r>
              <a:rPr lang="de-DE" sz="1600" b="1" dirty="0"/>
              <a:t> </a:t>
            </a:r>
            <a:r>
              <a:rPr lang="de-DE" sz="1600" b="1" dirty="0" err="1"/>
              <a:t>output</a:t>
            </a:r>
            <a:r>
              <a:rPr lang="de-DE" sz="1600" dirty="0"/>
              <a:t>, on all </a:t>
            </a:r>
            <a:r>
              <a:rPr lang="de-DE" sz="1600" dirty="0" err="1"/>
              <a:t>levels</a:t>
            </a:r>
            <a:r>
              <a:rPr lang="de-DE" sz="1600" dirty="0"/>
              <a:t>:</a:t>
            </a:r>
          </a:p>
          <a:p>
            <a:pPr lvl="1"/>
            <a:r>
              <a:rPr lang="en-US" sz="1600" b="1" dirty="0"/>
              <a:t>Aggregate level (country and sector)</a:t>
            </a:r>
            <a:r>
              <a:rPr lang="en-US" sz="1600" dirty="0"/>
              <a:t>	</a:t>
            </a:r>
            <a:r>
              <a:rPr lang="en-US" sz="1600" dirty="0">
                <a:solidFill>
                  <a:srgbClr val="0070C0"/>
                </a:solidFill>
              </a:rPr>
              <a:t>G20 Data Gaps Initiative</a:t>
            </a:r>
          </a:p>
          <a:p>
            <a:pPr marL="457200" lvl="1" indent="0">
              <a:buNone/>
            </a:pPr>
            <a:endParaRPr lang="en-US" sz="1600" dirty="0"/>
          </a:p>
          <a:p>
            <a:pPr lvl="1"/>
            <a:r>
              <a:rPr lang="de-DE" sz="1600" b="1" dirty="0"/>
              <a:t>Company </a:t>
            </a:r>
            <a:r>
              <a:rPr lang="de-DE" sz="1600" b="1" dirty="0" err="1"/>
              <a:t>level</a:t>
            </a:r>
            <a:r>
              <a:rPr lang="de-DE" sz="1600" dirty="0"/>
              <a:t>			</a:t>
            </a:r>
            <a:r>
              <a:rPr lang="de-DE" sz="1600" dirty="0">
                <a:solidFill>
                  <a:srgbClr val="0070C0"/>
                </a:solidFill>
              </a:rPr>
              <a:t>Standards </a:t>
            </a:r>
            <a:r>
              <a:rPr lang="de-DE" sz="1600" dirty="0" err="1">
                <a:solidFill>
                  <a:srgbClr val="0070C0"/>
                </a:solidFill>
              </a:rPr>
              <a:t>of</a:t>
            </a:r>
            <a:r>
              <a:rPr lang="de-DE" sz="1600" dirty="0">
                <a:solidFill>
                  <a:srgbClr val="0070C0"/>
                </a:solidFill>
              </a:rPr>
              <a:t> </a:t>
            </a:r>
            <a:r>
              <a:rPr lang="de-DE" sz="1600" dirty="0" err="1">
                <a:solidFill>
                  <a:srgbClr val="0070C0"/>
                </a:solidFill>
              </a:rPr>
              <a:t>the</a:t>
            </a:r>
            <a:r>
              <a:rPr lang="de-DE" sz="1600" dirty="0">
                <a:solidFill>
                  <a:srgbClr val="0070C0"/>
                </a:solidFill>
              </a:rPr>
              <a:t> International </a:t>
            </a:r>
            <a:r>
              <a:rPr lang="de-DE" sz="1600" dirty="0" err="1">
                <a:solidFill>
                  <a:srgbClr val="0070C0"/>
                </a:solidFill>
              </a:rPr>
              <a:t>Sustainability</a:t>
            </a:r>
            <a:r>
              <a:rPr lang="de-DE" sz="1600" dirty="0">
                <a:solidFill>
                  <a:srgbClr val="0070C0"/>
                </a:solidFill>
              </a:rPr>
              <a:t> Board (ISSB)</a:t>
            </a:r>
            <a:br>
              <a:rPr lang="de-DE" sz="1600" dirty="0">
                <a:solidFill>
                  <a:srgbClr val="0070C0"/>
                </a:solidFill>
              </a:rPr>
            </a:br>
            <a:r>
              <a:rPr lang="de-DE" sz="1600" dirty="0">
                <a:solidFill>
                  <a:srgbClr val="0070C0"/>
                </a:solidFill>
              </a:rPr>
              <a:t>					EU </a:t>
            </a:r>
            <a:r>
              <a:rPr lang="de-DE" sz="1600" dirty="0" err="1">
                <a:solidFill>
                  <a:srgbClr val="0070C0"/>
                </a:solidFill>
              </a:rPr>
              <a:t>Legislation</a:t>
            </a:r>
            <a:r>
              <a:rPr lang="de-DE" sz="1600" dirty="0">
                <a:solidFill>
                  <a:srgbClr val="0070C0"/>
                </a:solidFill>
              </a:rPr>
              <a:t>, </a:t>
            </a:r>
            <a:r>
              <a:rPr lang="de-DE" sz="1600" dirty="0" err="1">
                <a:solidFill>
                  <a:srgbClr val="0070C0"/>
                </a:solidFill>
              </a:rPr>
              <a:t>sprecifally</a:t>
            </a:r>
            <a:r>
              <a:rPr lang="de-DE" sz="1600" dirty="0">
                <a:solidFill>
                  <a:srgbClr val="0070C0"/>
                </a:solidFill>
              </a:rPr>
              <a:t> Corporate </a:t>
            </a:r>
            <a:r>
              <a:rPr lang="de-DE" sz="1600" dirty="0" err="1">
                <a:solidFill>
                  <a:srgbClr val="0070C0"/>
                </a:solidFill>
              </a:rPr>
              <a:t>Sustainability</a:t>
            </a:r>
            <a:r>
              <a:rPr lang="de-DE" sz="1600" dirty="0">
                <a:solidFill>
                  <a:srgbClr val="0070C0"/>
                </a:solidFill>
              </a:rPr>
              <a:t> Reporting 					</a:t>
            </a:r>
            <a:r>
              <a:rPr lang="de-DE" sz="1600" dirty="0" err="1">
                <a:solidFill>
                  <a:srgbClr val="0070C0"/>
                </a:solidFill>
              </a:rPr>
              <a:t>Directive</a:t>
            </a:r>
            <a:r>
              <a:rPr lang="de-DE" sz="1600" dirty="0">
                <a:solidFill>
                  <a:srgbClr val="0070C0"/>
                </a:solidFill>
              </a:rPr>
              <a:t> (CSRD) </a:t>
            </a:r>
            <a:r>
              <a:rPr lang="de-DE" sz="1600" dirty="0" err="1">
                <a:solidFill>
                  <a:srgbClr val="0070C0"/>
                </a:solidFill>
              </a:rPr>
              <a:t>and</a:t>
            </a:r>
            <a:r>
              <a:rPr lang="de-DE" sz="1600" dirty="0">
                <a:solidFill>
                  <a:srgbClr val="0070C0"/>
                </a:solidFill>
              </a:rPr>
              <a:t> European </a:t>
            </a:r>
            <a:r>
              <a:rPr lang="de-DE" sz="1600" dirty="0" err="1">
                <a:solidFill>
                  <a:srgbClr val="0070C0"/>
                </a:solidFill>
              </a:rPr>
              <a:t>Sustainability</a:t>
            </a:r>
            <a:r>
              <a:rPr lang="de-DE" sz="1600" dirty="0">
                <a:solidFill>
                  <a:srgbClr val="0070C0"/>
                </a:solidFill>
              </a:rPr>
              <a:t> Reporting 					Standards (ESRS)</a:t>
            </a:r>
          </a:p>
          <a:p>
            <a:pPr marL="457200" lvl="1" indent="0">
              <a:buNone/>
            </a:pPr>
            <a:endParaRPr lang="de-DE" sz="1600" dirty="0"/>
          </a:p>
          <a:p>
            <a:pPr lvl="1"/>
            <a:r>
              <a:rPr lang="de-DE" sz="1600" b="1" dirty="0" err="1"/>
              <a:t>Product</a:t>
            </a:r>
            <a:r>
              <a:rPr lang="de-DE" sz="1600" b="1" dirty="0"/>
              <a:t> </a:t>
            </a:r>
            <a:r>
              <a:rPr lang="de-DE" sz="1600" b="1" dirty="0" err="1"/>
              <a:t>level</a:t>
            </a:r>
            <a:r>
              <a:rPr lang="de-DE" sz="1600" dirty="0"/>
              <a:t>			</a:t>
            </a:r>
            <a:r>
              <a:rPr lang="de-DE" sz="1600" dirty="0">
                <a:solidFill>
                  <a:srgbClr val="0070C0"/>
                </a:solidFill>
              </a:rPr>
              <a:t>Carbon Accounting – </a:t>
            </a:r>
            <a:r>
              <a:rPr lang="de-DE" sz="1600" dirty="0" err="1">
                <a:solidFill>
                  <a:srgbClr val="0070C0"/>
                </a:solidFill>
              </a:rPr>
              <a:t>accounting</a:t>
            </a:r>
            <a:r>
              <a:rPr lang="de-DE" sz="1600" dirty="0">
                <a:solidFill>
                  <a:srgbClr val="0070C0"/>
                </a:solidFill>
              </a:rPr>
              <a:t> </a:t>
            </a:r>
            <a:r>
              <a:rPr lang="de-DE" sz="1600" dirty="0" err="1">
                <a:solidFill>
                  <a:srgbClr val="0070C0"/>
                </a:solidFill>
              </a:rPr>
              <a:t>for</a:t>
            </a:r>
            <a:r>
              <a:rPr lang="de-DE" sz="1600" dirty="0">
                <a:solidFill>
                  <a:srgbClr val="0070C0"/>
                </a:solidFill>
              </a:rPr>
              <a:t> </a:t>
            </a:r>
            <a:r>
              <a:rPr lang="de-DE" sz="1600" dirty="0" err="1">
                <a:solidFill>
                  <a:srgbClr val="0070C0"/>
                </a:solidFill>
              </a:rPr>
              <a:t>carbon</a:t>
            </a:r>
            <a:r>
              <a:rPr lang="de-DE" sz="1600" dirty="0">
                <a:solidFill>
                  <a:srgbClr val="0070C0"/>
                </a:solidFill>
              </a:rPr>
              <a:t> </a:t>
            </a:r>
            <a:r>
              <a:rPr lang="de-DE" sz="1600" dirty="0" err="1">
                <a:solidFill>
                  <a:srgbClr val="0070C0"/>
                </a:solidFill>
              </a:rPr>
              <a:t>content</a:t>
            </a:r>
            <a:r>
              <a:rPr lang="de-DE" sz="1600" dirty="0">
                <a:solidFill>
                  <a:srgbClr val="0070C0"/>
                </a:solidFill>
              </a:rPr>
              <a:t> </a:t>
            </a:r>
            <a:r>
              <a:rPr lang="de-DE" sz="1600" dirty="0" err="1">
                <a:solidFill>
                  <a:srgbClr val="0070C0"/>
                </a:solidFill>
              </a:rPr>
              <a:t>of</a:t>
            </a:r>
            <a:r>
              <a:rPr lang="de-DE" sz="1600" dirty="0">
                <a:solidFill>
                  <a:srgbClr val="0070C0"/>
                </a:solidFill>
              </a:rPr>
              <a:t> 					</a:t>
            </a:r>
            <a:r>
              <a:rPr lang="de-DE" sz="1600" dirty="0" err="1">
                <a:solidFill>
                  <a:srgbClr val="0070C0"/>
                </a:solidFill>
              </a:rPr>
              <a:t>inputs</a:t>
            </a:r>
            <a:r>
              <a:rPr lang="de-DE" sz="1600" dirty="0">
                <a:solidFill>
                  <a:srgbClr val="0070C0"/>
                </a:solidFill>
              </a:rPr>
              <a:t> </a:t>
            </a:r>
            <a:r>
              <a:rPr lang="de-DE" sz="1600" dirty="0" err="1">
                <a:solidFill>
                  <a:srgbClr val="0070C0"/>
                </a:solidFill>
              </a:rPr>
              <a:t>and</a:t>
            </a:r>
            <a:r>
              <a:rPr lang="de-DE" sz="1600" dirty="0">
                <a:solidFill>
                  <a:srgbClr val="0070C0"/>
                </a:solidFill>
              </a:rPr>
              <a:t> </a:t>
            </a:r>
            <a:r>
              <a:rPr lang="de-DE" sz="1600" dirty="0" err="1">
                <a:solidFill>
                  <a:srgbClr val="0070C0"/>
                </a:solidFill>
              </a:rPr>
              <a:t>outputs</a:t>
            </a:r>
            <a:endParaRPr lang="de-DE" sz="1600" dirty="0">
              <a:solidFill>
                <a:srgbClr val="0070C0"/>
              </a:solidFill>
            </a:endParaRPr>
          </a:p>
          <a:p>
            <a:pPr lvl="1"/>
            <a:endParaRPr lang="de-DE" sz="1600" dirty="0"/>
          </a:p>
          <a:p>
            <a:r>
              <a:rPr lang="de-DE" sz="1600" dirty="0" err="1"/>
              <a:t>To</a:t>
            </a:r>
            <a:r>
              <a:rPr lang="de-DE" sz="1600" dirty="0"/>
              <a:t> </a:t>
            </a:r>
            <a:r>
              <a:rPr lang="de-DE" sz="1600" dirty="0" err="1"/>
              <a:t>control</a:t>
            </a:r>
            <a:r>
              <a:rPr lang="de-DE" sz="1600" dirty="0"/>
              <a:t> </a:t>
            </a:r>
            <a:r>
              <a:rPr lang="de-DE" sz="1600" dirty="0" err="1"/>
              <a:t>carbon</a:t>
            </a:r>
            <a:r>
              <a:rPr lang="de-DE" sz="1600" dirty="0"/>
              <a:t> </a:t>
            </a:r>
            <a:r>
              <a:rPr lang="de-DE" sz="1600" dirty="0" err="1"/>
              <a:t>content</a:t>
            </a:r>
            <a:r>
              <a:rPr lang="de-DE" sz="1600" dirty="0"/>
              <a:t>, </a:t>
            </a:r>
            <a:r>
              <a:rPr lang="de-DE" sz="1600" dirty="0" err="1"/>
              <a:t>it</a:t>
            </a:r>
            <a:r>
              <a:rPr lang="de-DE" sz="1600" dirty="0"/>
              <a:t> </a:t>
            </a:r>
            <a:r>
              <a:rPr lang="de-DE" sz="1600" dirty="0" err="1"/>
              <a:t>needs</a:t>
            </a:r>
            <a:r>
              <a:rPr lang="de-DE" sz="1600" dirty="0"/>
              <a:t> </a:t>
            </a:r>
            <a:r>
              <a:rPr lang="de-DE" sz="1600" dirty="0" err="1"/>
              <a:t>to</a:t>
            </a:r>
            <a:r>
              <a:rPr lang="de-DE" sz="1600" dirty="0"/>
              <a:t> </a:t>
            </a:r>
            <a:r>
              <a:rPr lang="de-DE" sz="1600" dirty="0" err="1"/>
              <a:t>be</a:t>
            </a:r>
            <a:r>
              <a:rPr lang="de-DE" sz="1600" dirty="0"/>
              <a:t> </a:t>
            </a:r>
            <a:r>
              <a:rPr lang="de-DE" sz="1600" dirty="0" err="1"/>
              <a:t>measured</a:t>
            </a:r>
            <a:r>
              <a:rPr lang="de-DE" sz="1600" dirty="0"/>
              <a:t>. Much </a:t>
            </a:r>
            <a:r>
              <a:rPr lang="de-DE" sz="1600" dirty="0" err="1"/>
              <a:t>is</a:t>
            </a:r>
            <a:r>
              <a:rPr lang="de-DE" sz="1600" dirty="0"/>
              <a:t> </a:t>
            </a:r>
            <a:r>
              <a:rPr lang="de-DE" sz="1600" dirty="0" err="1"/>
              <a:t>under</a:t>
            </a:r>
            <a:r>
              <a:rPr lang="de-DE" sz="1600" dirty="0"/>
              <a:t> </a:t>
            </a:r>
            <a:r>
              <a:rPr lang="de-DE" sz="1600" dirty="0" err="1"/>
              <a:t>way</a:t>
            </a:r>
            <a:r>
              <a:rPr lang="de-DE" sz="1600" dirty="0"/>
              <a:t>!</a:t>
            </a:r>
          </a:p>
          <a:p>
            <a:endParaRPr lang="de-DE" sz="1600" dirty="0"/>
          </a:p>
        </p:txBody>
      </p:sp>
    </p:spTree>
    <p:extLst>
      <p:ext uri="{BB962C8B-B14F-4D97-AF65-F5344CB8AC3E}">
        <p14:creationId xmlns:p14="http://schemas.microsoft.com/office/powerpoint/2010/main" val="10778563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11</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r>
              <a:rPr lang="en-US" sz="2000" dirty="0"/>
              <a:t>The idea…</a:t>
            </a:r>
            <a:br>
              <a:rPr lang="en-US" sz="3200" dirty="0"/>
            </a:br>
            <a:endParaRPr lang="en-GB" sz="3200" dirty="0"/>
          </a:p>
        </p:txBody>
      </p:sp>
      <p:sp>
        <p:nvSpPr>
          <p:cNvPr id="4" name="Textplatzhalter 12"/>
          <p:cNvSpPr>
            <a:spLocks noGrp="1"/>
          </p:cNvSpPr>
          <p:nvPr>
            <p:ph type="body" sz="quarter" idx="11"/>
          </p:nvPr>
        </p:nvSpPr>
        <p:spPr>
          <a:xfrm>
            <a:off x="1391478" y="1628800"/>
            <a:ext cx="9985109" cy="4536504"/>
          </a:xfrm>
        </p:spPr>
        <p:txBody>
          <a:bodyPr/>
          <a:lstStyle/>
          <a:p>
            <a:pPr marL="0" indent="0">
              <a:buNone/>
            </a:pPr>
            <a:endParaRPr lang="de-DE" dirty="0"/>
          </a:p>
          <a:p>
            <a:r>
              <a:rPr lang="en-US" sz="1600" dirty="0"/>
              <a:t>The analytic concepts of carbon content are essentially the same on all levels, but</a:t>
            </a:r>
          </a:p>
          <a:p>
            <a:endParaRPr lang="en-US" sz="1600" b="1" dirty="0"/>
          </a:p>
          <a:p>
            <a:r>
              <a:rPr lang="en-US" sz="1600" dirty="0"/>
              <a:t>ongoing developments on the three levels are somewhat unrelated Aggregate level (country and sector)</a:t>
            </a:r>
          </a:p>
          <a:p>
            <a:endParaRPr lang="en-US" sz="1600" dirty="0"/>
          </a:p>
          <a:p>
            <a:r>
              <a:rPr lang="de-DE" sz="1600" dirty="0" err="1"/>
              <a:t>If</a:t>
            </a:r>
            <a:r>
              <a:rPr lang="de-DE" sz="1600" dirty="0"/>
              <a:t> </a:t>
            </a:r>
            <a:r>
              <a:rPr lang="de-DE" sz="1600" dirty="0" err="1"/>
              <a:t>unrelated</a:t>
            </a:r>
            <a:endParaRPr lang="de-DE" sz="1600" dirty="0"/>
          </a:p>
          <a:p>
            <a:endParaRPr lang="de-DE" sz="1600" dirty="0"/>
          </a:p>
          <a:p>
            <a:pPr lvl="1"/>
            <a:r>
              <a:rPr lang="en-US" sz="1600" dirty="0"/>
              <a:t>the data on different levels will not "talk" to each other;</a:t>
            </a:r>
          </a:p>
          <a:p>
            <a:pPr lvl="1"/>
            <a:r>
              <a:rPr lang="en-US" sz="1600" dirty="0"/>
              <a:t>we will lose the opportunity to cross-validate and …</a:t>
            </a:r>
          </a:p>
          <a:p>
            <a:pPr lvl="1"/>
            <a:r>
              <a:rPr lang="en-US" sz="1600" dirty="0"/>
              <a:t>to estimate missing information using data from other levels. </a:t>
            </a:r>
          </a:p>
          <a:p>
            <a:pPr lvl="1"/>
            <a:endParaRPr lang="de-DE" sz="1600" dirty="0"/>
          </a:p>
          <a:p>
            <a:pPr marL="0" indent="0">
              <a:buNone/>
            </a:pPr>
            <a:r>
              <a:rPr lang="de-DE" sz="1600" dirty="0">
                <a:solidFill>
                  <a:srgbClr val="0070C0"/>
                </a:solidFill>
                <a:sym typeface="Wingdings" panose="05000000000000000000" pitchFamily="2" charset="2"/>
              </a:rPr>
              <a:t> 	</a:t>
            </a:r>
            <a:r>
              <a:rPr lang="en-US" sz="1600" b="1" dirty="0">
                <a:solidFill>
                  <a:srgbClr val="0070C0"/>
                </a:solidFill>
                <a:sym typeface="Wingdings" panose="05000000000000000000" pitchFamily="2" charset="2"/>
              </a:rPr>
              <a:t>At the workshop, experts on different levels will inform each other on the status quo, the aims, 	the way forward, and discuss synergies.</a:t>
            </a:r>
          </a:p>
        </p:txBody>
      </p:sp>
    </p:spTree>
    <p:extLst>
      <p:ext uri="{BB962C8B-B14F-4D97-AF65-F5344CB8AC3E}">
        <p14:creationId xmlns:p14="http://schemas.microsoft.com/office/powerpoint/2010/main" val="31160209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12</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r>
              <a:rPr lang="en-US" sz="2000" dirty="0"/>
              <a:t>The concept…</a:t>
            </a:r>
            <a:br>
              <a:rPr lang="en-US" sz="3200" dirty="0"/>
            </a:br>
            <a:endParaRPr lang="en-GB" sz="3200" dirty="0"/>
          </a:p>
        </p:txBody>
      </p:sp>
      <p:sp>
        <p:nvSpPr>
          <p:cNvPr id="4" name="Textplatzhalter 12"/>
          <p:cNvSpPr>
            <a:spLocks noGrp="1"/>
          </p:cNvSpPr>
          <p:nvPr>
            <p:ph type="body" sz="quarter" idx="11"/>
          </p:nvPr>
        </p:nvSpPr>
        <p:spPr>
          <a:xfrm>
            <a:off x="1391478" y="1628800"/>
            <a:ext cx="9985109" cy="4536504"/>
          </a:xfrm>
        </p:spPr>
        <p:txBody>
          <a:bodyPr/>
          <a:lstStyle/>
          <a:p>
            <a:pPr marL="0" indent="0">
              <a:buNone/>
            </a:pPr>
            <a:endParaRPr lang="de-DE" dirty="0"/>
          </a:p>
          <a:p>
            <a:pPr marL="0" indent="0">
              <a:buNone/>
            </a:pPr>
            <a:endParaRPr lang="de-DE" dirty="0"/>
          </a:p>
          <a:p>
            <a:r>
              <a:rPr lang="en-US" sz="1600" dirty="0"/>
              <a:t>The workshop is </a:t>
            </a:r>
            <a:r>
              <a:rPr lang="en-US" sz="1600" b="1" dirty="0" err="1"/>
              <a:t>organised</a:t>
            </a:r>
            <a:r>
              <a:rPr lang="en-US" sz="1600" b="1" dirty="0"/>
              <a:t> by leading questions </a:t>
            </a:r>
            <a:r>
              <a:rPr lang="en-US" sz="1600" dirty="0"/>
              <a:t>(being formulated beforehand) around open issues.</a:t>
            </a:r>
            <a:br>
              <a:rPr lang="en-US" sz="1600" dirty="0"/>
            </a:br>
            <a:endParaRPr lang="en-US" sz="1600" dirty="0"/>
          </a:p>
          <a:p>
            <a:r>
              <a:rPr lang="en-US" sz="1600" b="1" dirty="0"/>
              <a:t>Different levels of stakeholders</a:t>
            </a:r>
            <a:r>
              <a:rPr lang="en-US" sz="1600" dirty="0"/>
              <a:t>, experts representing:</a:t>
            </a:r>
          </a:p>
          <a:p>
            <a:pPr lvl="1"/>
            <a:r>
              <a:rPr lang="en-US" sz="1600" b="1" dirty="0"/>
              <a:t>Statisticians</a:t>
            </a:r>
            <a:r>
              <a:rPr lang="en-US" sz="1600" dirty="0"/>
              <a:t>, </a:t>
            </a:r>
            <a:r>
              <a:rPr lang="en-US" sz="1600" dirty="0" err="1"/>
              <a:t>eg</a:t>
            </a:r>
            <a:r>
              <a:rPr lang="en-US" sz="1600" dirty="0"/>
              <a:t>. Input-Output Analysis, Emission Statistics, National Accountants</a:t>
            </a:r>
          </a:p>
          <a:p>
            <a:pPr lvl="1"/>
            <a:r>
              <a:rPr lang="en-US" sz="1600" b="1" dirty="0"/>
              <a:t>ESG standard setters, corporate accountants as well as the users of micro data</a:t>
            </a:r>
          </a:p>
          <a:p>
            <a:endParaRPr lang="en-US" sz="1600" b="1" dirty="0"/>
          </a:p>
          <a:p>
            <a:r>
              <a:rPr lang="en-US" sz="1600" b="1" dirty="0"/>
              <a:t>In-person discussions of invited experts</a:t>
            </a:r>
            <a:r>
              <a:rPr lang="en-US" sz="1600" dirty="0"/>
              <a:t>, in plenary and separately, for intensive exchange</a:t>
            </a:r>
          </a:p>
          <a:p>
            <a:endParaRPr lang="en-US" sz="1600" dirty="0"/>
          </a:p>
          <a:p>
            <a:r>
              <a:rPr lang="en-US" sz="1600" b="1" dirty="0"/>
              <a:t>Hybrid keynotes </a:t>
            </a:r>
            <a:r>
              <a:rPr lang="en-US" sz="1600" dirty="0"/>
              <a:t>and </a:t>
            </a:r>
            <a:r>
              <a:rPr lang="en-US" sz="1600" b="1" dirty="0"/>
              <a:t>panel discussions </a:t>
            </a:r>
            <a:r>
              <a:rPr lang="en-US" sz="1600" dirty="0"/>
              <a:t>for worldwide outreach</a:t>
            </a:r>
          </a:p>
          <a:p>
            <a:pPr marL="0" indent="0">
              <a:buNone/>
            </a:pPr>
            <a:endParaRPr lang="de-DE" sz="1600" dirty="0"/>
          </a:p>
        </p:txBody>
      </p:sp>
    </p:spTree>
    <p:extLst>
      <p:ext uri="{BB962C8B-B14F-4D97-AF65-F5344CB8AC3E}">
        <p14:creationId xmlns:p14="http://schemas.microsoft.com/office/powerpoint/2010/main" val="27688200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13</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endParaRPr lang="en-GB" sz="3200" dirty="0"/>
          </a:p>
        </p:txBody>
      </p:sp>
      <p:graphicFrame>
        <p:nvGraphicFramePr>
          <p:cNvPr id="7" name="Diagramm 6"/>
          <p:cNvGraphicFramePr/>
          <p:nvPr>
            <p:extLst>
              <p:ext uri="{D42A27DB-BD31-4B8C-83A1-F6EECF244321}">
                <p14:modId xmlns:p14="http://schemas.microsoft.com/office/powerpoint/2010/main" val="926752695"/>
              </p:ext>
            </p:extLst>
          </p:nvPr>
        </p:nvGraphicFramePr>
        <p:xfrm>
          <a:off x="1559496" y="1484784"/>
          <a:ext cx="10873208" cy="4581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7350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14</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r>
              <a:rPr lang="en-US" sz="1800" dirty="0" err="1"/>
              <a:t>Organisation</a:t>
            </a:r>
            <a:br>
              <a:rPr lang="en-US" sz="3200" dirty="0"/>
            </a:br>
            <a:endParaRPr lang="en-GB" sz="3200" dirty="0"/>
          </a:p>
        </p:txBody>
      </p:sp>
      <p:sp>
        <p:nvSpPr>
          <p:cNvPr id="4" name="Textplatzhalter 12"/>
          <p:cNvSpPr>
            <a:spLocks noGrp="1"/>
          </p:cNvSpPr>
          <p:nvPr>
            <p:ph type="body" sz="quarter" idx="11"/>
          </p:nvPr>
        </p:nvSpPr>
        <p:spPr>
          <a:xfrm>
            <a:off x="1391478" y="1628800"/>
            <a:ext cx="9985109" cy="4536504"/>
          </a:xfrm>
        </p:spPr>
        <p:txBody>
          <a:bodyPr/>
          <a:lstStyle/>
          <a:p>
            <a:pPr marL="0" indent="0">
              <a:buNone/>
            </a:pPr>
            <a:endParaRPr lang="de-DE" sz="1500" dirty="0"/>
          </a:p>
          <a:p>
            <a:pPr marL="0" indent="0">
              <a:buNone/>
            </a:pPr>
            <a:endParaRPr lang="de-DE" sz="1000" dirty="0"/>
          </a:p>
          <a:p>
            <a:r>
              <a:rPr lang="en-US" sz="1500" b="1" dirty="0"/>
              <a:t>Co-</a:t>
            </a:r>
            <a:r>
              <a:rPr lang="en-US" sz="1500" b="1" dirty="0" err="1"/>
              <a:t>organisers</a:t>
            </a:r>
            <a:r>
              <a:rPr lang="en-US" sz="1500" b="1" dirty="0"/>
              <a:t>: </a:t>
            </a:r>
            <a:r>
              <a:rPr lang="en-US" sz="1500" dirty="0"/>
              <a:t>		- IMF</a:t>
            </a:r>
          </a:p>
          <a:p>
            <a:pPr marL="0" indent="0">
              <a:buNone/>
            </a:pPr>
            <a:r>
              <a:rPr lang="en-US" sz="1500" dirty="0"/>
              <a:t>			- BIS / Irving Fisher Committee</a:t>
            </a:r>
          </a:p>
          <a:p>
            <a:pPr marL="0" indent="0">
              <a:buNone/>
            </a:pPr>
            <a:r>
              <a:rPr lang="en-US" sz="1500" dirty="0"/>
              <a:t>			- Eurostat</a:t>
            </a:r>
          </a:p>
          <a:p>
            <a:pPr marL="0" indent="0">
              <a:buNone/>
            </a:pPr>
            <a:r>
              <a:rPr lang="en-US" sz="1500" dirty="0"/>
              <a:t>			- Deutsche Bundesbank</a:t>
            </a:r>
          </a:p>
          <a:p>
            <a:pPr marL="0" indent="0">
              <a:buNone/>
            </a:pPr>
            <a:r>
              <a:rPr lang="en-US" sz="1500" dirty="0"/>
              <a:t>			- Central Bank of Chile</a:t>
            </a:r>
          </a:p>
          <a:p>
            <a:pPr marL="0" indent="0">
              <a:buNone/>
            </a:pPr>
            <a:r>
              <a:rPr lang="en-US" sz="1500" dirty="0"/>
              <a:t>			- University of Oxford, </a:t>
            </a:r>
            <a:r>
              <a:rPr lang="en-US" sz="1500" dirty="0" err="1"/>
              <a:t>Blatavnik</a:t>
            </a:r>
            <a:r>
              <a:rPr lang="en-US" sz="1500" dirty="0"/>
              <a:t> School of Government</a:t>
            </a:r>
          </a:p>
          <a:p>
            <a:pPr marL="0" indent="0">
              <a:buNone/>
            </a:pPr>
            <a:endParaRPr lang="en-US" sz="1500" dirty="0"/>
          </a:p>
          <a:p>
            <a:r>
              <a:rPr lang="en-US" sz="1500" b="1" dirty="0"/>
              <a:t>Operating Partner:</a:t>
            </a:r>
            <a:r>
              <a:rPr lang="en-US" sz="1500" dirty="0"/>
              <a:t>	The E-liability Institute</a:t>
            </a:r>
          </a:p>
          <a:p>
            <a:endParaRPr lang="en-US" sz="1500" dirty="0"/>
          </a:p>
          <a:p>
            <a:r>
              <a:rPr lang="de-DE" sz="1500" b="1" dirty="0"/>
              <a:t>Location:	</a:t>
            </a:r>
            <a:r>
              <a:rPr lang="de-DE" sz="1500" dirty="0"/>
              <a:t>	Hamburg, Germany, Deutsche Bundesbank Regional Office</a:t>
            </a:r>
          </a:p>
          <a:p>
            <a:r>
              <a:rPr lang="de-DE" sz="1500" b="1" dirty="0"/>
              <a:t>Time: </a:t>
            </a:r>
            <a:r>
              <a:rPr lang="de-DE" sz="1500" dirty="0"/>
              <a:t>			21-23 </a:t>
            </a:r>
            <a:r>
              <a:rPr lang="de-DE" sz="1500" dirty="0" err="1"/>
              <a:t>February</a:t>
            </a:r>
            <a:r>
              <a:rPr lang="de-DE" sz="1500" dirty="0"/>
              <a:t> 2024</a:t>
            </a:r>
          </a:p>
          <a:p>
            <a:endParaRPr lang="de-DE" sz="1500" dirty="0"/>
          </a:p>
          <a:p>
            <a:r>
              <a:rPr lang="en-US" sz="1500" b="1" dirty="0"/>
              <a:t>Registration:</a:t>
            </a:r>
            <a:r>
              <a:rPr lang="en-US" sz="1500" dirty="0"/>
              <a:t>	 	</a:t>
            </a:r>
            <a:br>
              <a:rPr lang="en-US" sz="1500" dirty="0"/>
            </a:br>
            <a:r>
              <a:rPr lang="en-US" sz="1500" dirty="0"/>
              <a:t>			</a:t>
            </a:r>
          </a:p>
        </p:txBody>
      </p:sp>
      <p:sp>
        <p:nvSpPr>
          <p:cNvPr id="6" name="Textfeld 5"/>
          <p:cNvSpPr txBox="1"/>
          <p:nvPr/>
        </p:nvSpPr>
        <p:spPr>
          <a:xfrm>
            <a:off x="4007768" y="5589240"/>
            <a:ext cx="6840760" cy="784830"/>
          </a:xfrm>
          <a:prstGeom prst="rect">
            <a:avLst/>
          </a:prstGeom>
          <a:noFill/>
        </p:spPr>
        <p:txBody>
          <a:bodyPr wrap="square" rtlCol="0">
            <a:spAutoFit/>
          </a:bodyPr>
          <a:lstStyle/>
          <a:p>
            <a:r>
              <a:rPr lang="en-US" sz="1500" dirty="0">
                <a:hlinkClick r:id="rId2"/>
              </a:rPr>
              <a:t> Carbon content measurement for products, </a:t>
            </a:r>
            <a:r>
              <a:rPr lang="en-US" sz="1500" dirty="0" err="1">
                <a:hlinkClick r:id="rId2"/>
              </a:rPr>
              <a:t>organisations</a:t>
            </a:r>
            <a:r>
              <a:rPr lang="en-US" sz="1500" dirty="0">
                <a:hlinkClick r:id="rId2"/>
              </a:rPr>
              <a:t> and aggregates: creating a sound basis for decision making | Deutsche Bundesbank</a:t>
            </a:r>
            <a:endParaRPr lang="en-US" sz="1500" dirty="0"/>
          </a:p>
          <a:p>
            <a:r>
              <a:rPr lang="en-US" sz="1500" b="0" dirty="0">
                <a:ea typeface="Segoe UI" pitchFamily="34" charset="0"/>
                <a:cs typeface="Segoe UI" pitchFamily="34" charset="0"/>
              </a:rPr>
              <a:t>- for online participation - </a:t>
            </a:r>
            <a:endParaRPr lang="de-DE" sz="1500" b="0" dirty="0">
              <a:ea typeface="Segoe UI" pitchFamily="34" charset="0"/>
              <a:cs typeface="Segoe UI" pitchFamily="34" charset="0"/>
            </a:endParaRPr>
          </a:p>
        </p:txBody>
      </p:sp>
    </p:spTree>
    <p:extLst>
      <p:ext uri="{BB962C8B-B14F-4D97-AF65-F5344CB8AC3E}">
        <p14:creationId xmlns:p14="http://schemas.microsoft.com/office/powerpoint/2010/main" val="23789488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15</a:t>
            </a:fld>
            <a:endParaRPr lang="en-GB" dirty="0"/>
          </a:p>
        </p:txBody>
      </p:sp>
      <p:sp>
        <p:nvSpPr>
          <p:cNvPr id="3" name="Title 2"/>
          <p:cNvSpPr>
            <a:spLocks noGrp="1"/>
          </p:cNvSpPr>
          <p:nvPr>
            <p:ph type="title"/>
          </p:nvPr>
        </p:nvSpPr>
        <p:spPr/>
        <p:txBody>
          <a:bodyPr/>
          <a:lstStyle/>
          <a:p>
            <a:r>
              <a:rPr lang="en-GB" sz="3200" dirty="0"/>
              <a:t>3. </a:t>
            </a:r>
            <a:r>
              <a:rPr lang="en-US" sz="3200" dirty="0"/>
              <a:t>One conclusion: Data sharing is key</a:t>
            </a:r>
            <a:endParaRPr lang="en-GB" sz="3200" dirty="0"/>
          </a:p>
        </p:txBody>
      </p:sp>
      <p:sp>
        <p:nvSpPr>
          <p:cNvPr id="7" name="Textplatzhalter 12"/>
          <p:cNvSpPr>
            <a:spLocks noGrp="1"/>
          </p:cNvSpPr>
          <p:nvPr>
            <p:ph type="body" sz="quarter" idx="11"/>
          </p:nvPr>
        </p:nvSpPr>
        <p:spPr>
          <a:xfrm>
            <a:off x="1391478" y="1628800"/>
            <a:ext cx="9985109" cy="4536504"/>
          </a:xfrm>
        </p:spPr>
        <p:txBody>
          <a:bodyPr/>
          <a:lstStyle/>
          <a:p>
            <a:endParaRPr lang="de-DE" dirty="0"/>
          </a:p>
          <a:p>
            <a:r>
              <a:rPr lang="en-GB" dirty="0"/>
              <a:t>The IFC organized a session on Sustainable Finance Statistics at the 64th ISI World Statistics Congress – Ottawa, Canada in July 2023. Key takeaways: </a:t>
            </a:r>
          </a:p>
          <a:p>
            <a:pPr lvl="1"/>
            <a:r>
              <a:rPr lang="en-US" dirty="0"/>
              <a:t>No institution has all the relevant climate, financial and non-financial data at hand</a:t>
            </a:r>
          </a:p>
          <a:p>
            <a:pPr lvl="1"/>
            <a:r>
              <a:rPr lang="en-US" dirty="0"/>
              <a:t>Data-sharing between institutions, in particular central banks and statistical offices are key</a:t>
            </a:r>
          </a:p>
          <a:p>
            <a:pPr lvl="1"/>
            <a:endParaRPr lang="de-DE" dirty="0"/>
          </a:p>
          <a:p>
            <a:pPr marL="0" indent="0">
              <a:buNone/>
            </a:pPr>
            <a:endParaRPr lang="de-DE" dirty="0"/>
          </a:p>
        </p:txBody>
      </p:sp>
    </p:spTree>
    <p:extLst>
      <p:ext uri="{BB962C8B-B14F-4D97-AF65-F5344CB8AC3E}">
        <p14:creationId xmlns:p14="http://schemas.microsoft.com/office/powerpoint/2010/main" val="8445777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16</a:t>
            </a:fld>
            <a:endParaRPr lang="en-GB" dirty="0"/>
          </a:p>
        </p:txBody>
      </p:sp>
      <p:sp>
        <p:nvSpPr>
          <p:cNvPr id="3" name="Title 2"/>
          <p:cNvSpPr>
            <a:spLocks noGrp="1"/>
          </p:cNvSpPr>
          <p:nvPr>
            <p:ph type="title"/>
          </p:nvPr>
        </p:nvSpPr>
        <p:spPr/>
        <p:txBody>
          <a:bodyPr/>
          <a:lstStyle/>
          <a:p>
            <a:r>
              <a:rPr lang="en-GB" sz="3200" dirty="0"/>
              <a:t>3. </a:t>
            </a:r>
            <a:r>
              <a:rPr lang="en-US" sz="3200" dirty="0"/>
              <a:t>One conclusion: Data sharing is key</a:t>
            </a:r>
            <a:endParaRPr lang="en-GB" sz="3200" dirty="0"/>
          </a:p>
        </p:txBody>
      </p:sp>
      <p:sp>
        <p:nvSpPr>
          <p:cNvPr id="7" name="Textplatzhalter 12"/>
          <p:cNvSpPr>
            <a:spLocks noGrp="1"/>
          </p:cNvSpPr>
          <p:nvPr>
            <p:ph type="body" sz="quarter" idx="11"/>
          </p:nvPr>
        </p:nvSpPr>
        <p:spPr>
          <a:xfrm>
            <a:off x="1391478" y="1628800"/>
            <a:ext cx="9985109" cy="4536504"/>
          </a:xfrm>
        </p:spPr>
        <p:txBody>
          <a:bodyPr/>
          <a:lstStyle/>
          <a:p>
            <a:endParaRPr lang="de-DE" dirty="0"/>
          </a:p>
          <a:p>
            <a:r>
              <a:rPr lang="en-US" dirty="0"/>
              <a:t>The IFC Guidance Note 3 – Data-sharing practices is based on the reported experience from the IFC network on central banks’ data-sharing practices. It reviews a number of specific issues, related in particular to:</a:t>
            </a:r>
          </a:p>
          <a:p>
            <a:pPr lvl="1"/>
            <a:r>
              <a:rPr lang="en-US" dirty="0"/>
              <a:t>ongoing initiatives to promote data-sharing </a:t>
            </a:r>
          </a:p>
          <a:p>
            <a:pPr lvl="1"/>
            <a:r>
              <a:rPr lang="en-US" dirty="0"/>
              <a:t>the use of common statistical identifiers and agreed standards</a:t>
            </a:r>
          </a:p>
          <a:p>
            <a:pPr lvl="1"/>
            <a:r>
              <a:rPr lang="en-US" dirty="0"/>
              <a:t>national practical experiences to share granular data</a:t>
            </a:r>
          </a:p>
          <a:p>
            <a:pPr lvl="1"/>
            <a:r>
              <a:rPr lang="en-US" dirty="0"/>
              <a:t>the balance between confidentiality and users’ needs.</a:t>
            </a:r>
          </a:p>
          <a:p>
            <a:pPr lvl="1"/>
            <a:endParaRPr lang="de-DE" dirty="0"/>
          </a:p>
          <a:p>
            <a:pPr marL="0" indent="0">
              <a:buNone/>
            </a:pPr>
            <a:endParaRPr lang="de-DE" dirty="0"/>
          </a:p>
        </p:txBody>
      </p:sp>
    </p:spTree>
    <p:extLst>
      <p:ext uri="{BB962C8B-B14F-4D97-AF65-F5344CB8AC3E}">
        <p14:creationId xmlns:p14="http://schemas.microsoft.com/office/powerpoint/2010/main" val="30699710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17</a:t>
            </a:fld>
            <a:endParaRPr lang="en-GB" dirty="0"/>
          </a:p>
        </p:txBody>
      </p:sp>
      <p:sp>
        <p:nvSpPr>
          <p:cNvPr id="3" name="Title 2"/>
          <p:cNvSpPr>
            <a:spLocks noGrp="1"/>
          </p:cNvSpPr>
          <p:nvPr>
            <p:ph type="title"/>
          </p:nvPr>
        </p:nvSpPr>
        <p:spPr/>
        <p:txBody>
          <a:bodyPr/>
          <a:lstStyle/>
          <a:p>
            <a:r>
              <a:rPr lang="de-DE" sz="3200" dirty="0"/>
              <a:t>References</a:t>
            </a:r>
            <a:endParaRPr lang="en-GB" sz="3200" dirty="0"/>
          </a:p>
        </p:txBody>
      </p:sp>
      <p:sp>
        <p:nvSpPr>
          <p:cNvPr id="7" name="Textplatzhalter 12"/>
          <p:cNvSpPr>
            <a:spLocks noGrp="1"/>
          </p:cNvSpPr>
          <p:nvPr>
            <p:ph type="body" sz="quarter" idx="11"/>
          </p:nvPr>
        </p:nvSpPr>
        <p:spPr>
          <a:xfrm>
            <a:off x="1391478" y="1628800"/>
            <a:ext cx="9985109" cy="4536504"/>
          </a:xfrm>
        </p:spPr>
        <p:txBody>
          <a:bodyPr/>
          <a:lstStyle/>
          <a:p>
            <a:endParaRPr lang="de-DE" dirty="0"/>
          </a:p>
          <a:p>
            <a:r>
              <a:rPr lang="de-DE" dirty="0">
                <a:solidFill>
                  <a:schemeClr val="tx1"/>
                </a:solidFill>
              </a:rPr>
              <a:t>G20 (2023): </a:t>
            </a:r>
            <a:r>
              <a:rPr lang="en-US" dirty="0">
                <a:solidFill>
                  <a:schemeClr val="tx1"/>
                </a:solidFill>
              </a:rPr>
              <a:t>People. Planet. Economy. Third Phase of the G20 Data Gaps Initiative (DGI-3). First Progress Report.</a:t>
            </a:r>
            <a:endParaRPr lang="de-DE" dirty="0">
              <a:solidFill>
                <a:schemeClr val="tx1"/>
              </a:solidFill>
            </a:endParaRPr>
          </a:p>
          <a:p>
            <a:r>
              <a:rPr lang="de-DE" dirty="0">
                <a:solidFill>
                  <a:schemeClr val="tx1"/>
                </a:solidFill>
              </a:rPr>
              <a:t>IFC (2021): The </a:t>
            </a:r>
            <a:r>
              <a:rPr lang="de-DE" dirty="0" err="1">
                <a:solidFill>
                  <a:schemeClr val="tx1"/>
                </a:solidFill>
              </a:rPr>
              <a:t>Bundesbank‘s</a:t>
            </a:r>
            <a:r>
              <a:rPr lang="de-DE" dirty="0">
                <a:solidFill>
                  <a:schemeClr val="tx1"/>
                </a:solidFill>
              </a:rPr>
              <a:t> </a:t>
            </a:r>
            <a:r>
              <a:rPr lang="de-DE" dirty="0" err="1">
                <a:solidFill>
                  <a:schemeClr val="tx1"/>
                </a:solidFill>
              </a:rPr>
              <a:t>Sustainable</a:t>
            </a:r>
            <a:r>
              <a:rPr lang="de-DE" dirty="0">
                <a:solidFill>
                  <a:schemeClr val="tx1"/>
                </a:solidFill>
              </a:rPr>
              <a:t> </a:t>
            </a:r>
            <a:r>
              <a:rPr lang="de-DE" dirty="0" err="1">
                <a:solidFill>
                  <a:schemeClr val="tx1"/>
                </a:solidFill>
              </a:rPr>
              <a:t>Finance</a:t>
            </a:r>
            <a:r>
              <a:rPr lang="de-DE" dirty="0">
                <a:solidFill>
                  <a:schemeClr val="tx1"/>
                </a:solidFill>
              </a:rPr>
              <a:t> Data Hub (</a:t>
            </a:r>
            <a:r>
              <a:rPr lang="de-DE" dirty="0" err="1">
                <a:solidFill>
                  <a:schemeClr val="tx1"/>
                </a:solidFill>
              </a:rPr>
              <a:t>presentation</a:t>
            </a:r>
            <a:r>
              <a:rPr lang="de-DE" dirty="0">
                <a:solidFill>
                  <a:schemeClr val="tx1"/>
                </a:solidFill>
              </a:rPr>
              <a:t> </a:t>
            </a:r>
            <a:r>
              <a:rPr lang="de-DE" dirty="0" err="1">
                <a:solidFill>
                  <a:schemeClr val="tx1"/>
                </a:solidFill>
              </a:rPr>
              <a:t>given</a:t>
            </a:r>
            <a:r>
              <a:rPr lang="de-DE" dirty="0">
                <a:solidFill>
                  <a:schemeClr val="tx1"/>
                </a:solidFill>
              </a:rPr>
              <a:t> at </a:t>
            </a:r>
            <a:r>
              <a:rPr lang="de-DE" dirty="0" err="1">
                <a:solidFill>
                  <a:schemeClr val="tx1"/>
                </a:solidFill>
              </a:rPr>
              <a:t>the</a:t>
            </a:r>
            <a:r>
              <a:rPr lang="de-DE" dirty="0">
                <a:solidFill>
                  <a:schemeClr val="tx1"/>
                </a:solidFill>
              </a:rPr>
              <a:t> International Conference on „Statistics </a:t>
            </a:r>
            <a:r>
              <a:rPr lang="de-DE" dirty="0" err="1">
                <a:solidFill>
                  <a:schemeClr val="tx1"/>
                </a:solidFill>
              </a:rPr>
              <a:t>for</a:t>
            </a:r>
            <a:r>
              <a:rPr lang="de-DE" dirty="0">
                <a:solidFill>
                  <a:schemeClr val="tx1"/>
                </a:solidFill>
              </a:rPr>
              <a:t> </a:t>
            </a:r>
            <a:r>
              <a:rPr lang="de-DE" dirty="0" err="1">
                <a:solidFill>
                  <a:schemeClr val="tx1"/>
                </a:solidFill>
              </a:rPr>
              <a:t>Sustainable</a:t>
            </a:r>
            <a:r>
              <a:rPr lang="de-DE" dirty="0">
                <a:solidFill>
                  <a:schemeClr val="tx1"/>
                </a:solidFill>
              </a:rPr>
              <a:t> </a:t>
            </a:r>
            <a:r>
              <a:rPr lang="de-DE" dirty="0" err="1">
                <a:solidFill>
                  <a:schemeClr val="tx1"/>
                </a:solidFill>
              </a:rPr>
              <a:t>Finance</a:t>
            </a:r>
            <a:r>
              <a:rPr lang="de-DE">
                <a:solidFill>
                  <a:schemeClr val="tx1"/>
                </a:solidFill>
              </a:rPr>
              <a:t>“, </a:t>
            </a:r>
            <a:r>
              <a:rPr lang="de-DE"/>
              <a:t>Maurice </a:t>
            </a:r>
            <a:r>
              <a:rPr lang="de-DE" dirty="0"/>
              <a:t>Fehr, Christine Schlitzer </a:t>
            </a:r>
            <a:r>
              <a:rPr lang="de-DE" dirty="0" err="1"/>
              <a:t>and</a:t>
            </a:r>
            <a:r>
              <a:rPr lang="de-DE" dirty="0"/>
              <a:t> Elena Triebskorn, Deutsche Bundesbank</a:t>
            </a:r>
            <a:r>
              <a:rPr lang="de-DE" dirty="0">
                <a:solidFill>
                  <a:schemeClr val="tx1"/>
                </a:solidFill>
              </a:rPr>
              <a:t>). URL:</a:t>
            </a:r>
            <a:br>
              <a:rPr lang="de-DE" dirty="0">
                <a:solidFill>
                  <a:srgbClr val="FF0000"/>
                </a:solidFill>
              </a:rPr>
            </a:br>
            <a:r>
              <a:rPr lang="en-US" dirty="0">
                <a:hlinkClick r:id="rId2"/>
              </a:rPr>
              <a:t>https://www.bis.org/ifc/publ/ifcb56_15.pdf</a:t>
            </a:r>
            <a:endParaRPr lang="en-US" dirty="0">
              <a:solidFill>
                <a:srgbClr val="FF0000"/>
              </a:solidFill>
            </a:endParaRPr>
          </a:p>
          <a:p>
            <a:r>
              <a:rPr lang="en-US" dirty="0"/>
              <a:t>IFC (2022): IFC Bulletin. No 56. Statistics for Sustainable Finance. URL:</a:t>
            </a:r>
            <a:br>
              <a:rPr lang="en-US" dirty="0"/>
            </a:br>
            <a:r>
              <a:rPr lang="en-US" dirty="0">
                <a:hlinkClick r:id="rId3"/>
              </a:rPr>
              <a:t>https://www.bis.org/ifc/publ/ifcb56.pdf</a:t>
            </a:r>
            <a:endParaRPr lang="de-DE" dirty="0"/>
          </a:p>
          <a:p>
            <a:r>
              <a:rPr lang="de-DE" dirty="0"/>
              <a:t>ISI (2023): 64th ISI World </a:t>
            </a:r>
            <a:r>
              <a:rPr lang="de-DE" dirty="0" err="1"/>
              <a:t>Statistics</a:t>
            </a:r>
            <a:r>
              <a:rPr lang="de-DE" dirty="0"/>
              <a:t> </a:t>
            </a:r>
            <a:r>
              <a:rPr lang="de-DE" dirty="0" err="1"/>
              <a:t>Congress</a:t>
            </a:r>
            <a:r>
              <a:rPr lang="de-DE" dirty="0"/>
              <a:t> – Ottawa, Canada. URL: </a:t>
            </a:r>
            <a:r>
              <a:rPr lang="de-DE" dirty="0">
                <a:hlinkClick r:id="rId4"/>
              </a:rPr>
              <a:t>https://www.isi2023.org/conferences/15/programme/</a:t>
            </a:r>
            <a:endParaRPr lang="de-DE" dirty="0"/>
          </a:p>
          <a:p>
            <a:pPr lvl="1"/>
            <a:endParaRPr lang="de-DE" dirty="0"/>
          </a:p>
          <a:p>
            <a:pPr marL="0" indent="0">
              <a:buNone/>
            </a:pPr>
            <a:endParaRPr lang="de-DE" dirty="0"/>
          </a:p>
        </p:txBody>
      </p:sp>
    </p:spTree>
    <p:extLst>
      <p:ext uri="{BB962C8B-B14F-4D97-AF65-F5344CB8AC3E}">
        <p14:creationId xmlns:p14="http://schemas.microsoft.com/office/powerpoint/2010/main" val="40385121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a:t>
            </a:fld>
            <a:endParaRPr lang="en-GB" dirty="0"/>
          </a:p>
        </p:txBody>
      </p:sp>
      <p:sp>
        <p:nvSpPr>
          <p:cNvPr id="3" name="Title 2"/>
          <p:cNvSpPr>
            <a:spLocks noGrp="1"/>
          </p:cNvSpPr>
          <p:nvPr>
            <p:ph type="title"/>
          </p:nvPr>
        </p:nvSpPr>
        <p:spPr/>
        <p:txBody>
          <a:bodyPr/>
          <a:lstStyle/>
          <a:p>
            <a:r>
              <a:rPr lang="en-GB" sz="3200" dirty="0"/>
              <a:t>Outline </a:t>
            </a:r>
            <a:br>
              <a:rPr lang="en-GB" sz="3200" dirty="0"/>
            </a:br>
            <a:endParaRPr lang="en-GB" sz="2000" i="1" dirty="0"/>
          </a:p>
        </p:txBody>
      </p:sp>
      <p:sp>
        <p:nvSpPr>
          <p:cNvPr id="4" name="Text Placeholder 3"/>
          <p:cNvSpPr>
            <a:spLocks noGrp="1"/>
          </p:cNvSpPr>
          <p:nvPr>
            <p:ph type="body" sz="quarter" idx="11"/>
          </p:nvPr>
        </p:nvSpPr>
        <p:spPr>
          <a:xfrm>
            <a:off x="1391478" y="1844824"/>
            <a:ext cx="9985109" cy="4320480"/>
          </a:xfrm>
        </p:spPr>
        <p:txBody>
          <a:bodyPr/>
          <a:lstStyle/>
          <a:p>
            <a:pPr marL="457200" indent="-457200">
              <a:spcBef>
                <a:spcPts val="600"/>
              </a:spcBef>
              <a:spcAft>
                <a:spcPts val="600"/>
              </a:spcAft>
              <a:buFont typeface="+mj-lt"/>
              <a:buAutoNum type="arabicPeriod"/>
            </a:pPr>
            <a:r>
              <a:rPr lang="en-GB" sz="2800" dirty="0"/>
              <a:t>Where are we?</a:t>
            </a:r>
          </a:p>
          <a:p>
            <a:pPr lvl="1">
              <a:spcBef>
                <a:spcPts val="600"/>
              </a:spcBef>
              <a:spcAft>
                <a:spcPts val="600"/>
              </a:spcAft>
              <a:buFont typeface="Arial" panose="020B0604020202020204" pitchFamily="34" charset="0"/>
              <a:buChar char="•"/>
            </a:pPr>
            <a:r>
              <a:rPr lang="en-GB" sz="2800" dirty="0"/>
              <a:t>Central Bank Statistics</a:t>
            </a:r>
          </a:p>
          <a:p>
            <a:pPr lvl="1">
              <a:spcBef>
                <a:spcPts val="600"/>
              </a:spcBef>
              <a:spcAft>
                <a:spcPts val="600"/>
              </a:spcAft>
              <a:buFont typeface="Arial" panose="020B0604020202020204" pitchFamily="34" charset="0"/>
              <a:buChar char="•"/>
            </a:pPr>
            <a:r>
              <a:rPr lang="en-GB" sz="2800" dirty="0"/>
              <a:t>New G20 Data Gaps Initiative</a:t>
            </a:r>
          </a:p>
          <a:p>
            <a:pPr marL="457200" indent="-457200">
              <a:spcBef>
                <a:spcPts val="600"/>
              </a:spcBef>
              <a:spcAft>
                <a:spcPts val="600"/>
              </a:spcAft>
              <a:buFont typeface="+mj-lt"/>
              <a:buAutoNum type="arabicPeriod"/>
            </a:pPr>
            <a:r>
              <a:rPr lang="en-GB" sz="2800" dirty="0"/>
              <a:t>What is going on – a window of opportunity?</a:t>
            </a:r>
          </a:p>
          <a:p>
            <a:pPr marL="457200" indent="-457200">
              <a:spcBef>
                <a:spcPts val="600"/>
              </a:spcBef>
              <a:spcAft>
                <a:spcPts val="600"/>
              </a:spcAft>
              <a:buFont typeface="+mj-lt"/>
              <a:buAutoNum type="arabicPeriod"/>
            </a:pPr>
            <a:r>
              <a:rPr lang="en-GB" sz="2800" dirty="0"/>
              <a:t>One conclusion: Data sharing is key	</a:t>
            </a:r>
          </a:p>
          <a:p>
            <a:pPr marL="0" indent="0">
              <a:spcBef>
                <a:spcPts val="600"/>
              </a:spcBef>
              <a:spcAft>
                <a:spcPts val="600"/>
              </a:spcAft>
              <a:buNone/>
            </a:pPr>
            <a:endParaRPr lang="en-GB" sz="2800" dirty="0"/>
          </a:p>
        </p:txBody>
      </p:sp>
    </p:spTree>
    <p:extLst>
      <p:ext uri="{BB962C8B-B14F-4D97-AF65-F5344CB8AC3E}">
        <p14:creationId xmlns:p14="http://schemas.microsoft.com/office/powerpoint/2010/main" val="21544029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a:t>
            </a:fld>
            <a:endParaRPr lang="en-GB" dirty="0"/>
          </a:p>
        </p:txBody>
      </p:sp>
      <p:sp>
        <p:nvSpPr>
          <p:cNvPr id="3" name="Title 2"/>
          <p:cNvSpPr>
            <a:spLocks noGrp="1"/>
          </p:cNvSpPr>
          <p:nvPr>
            <p:ph type="title"/>
          </p:nvPr>
        </p:nvSpPr>
        <p:spPr/>
        <p:txBody>
          <a:bodyPr/>
          <a:lstStyle/>
          <a:p>
            <a:r>
              <a:rPr lang="en-GB" sz="3200" dirty="0"/>
              <a:t>1. </a:t>
            </a:r>
            <a:r>
              <a:rPr lang="en-US" sz="3200" dirty="0"/>
              <a:t>Where are we in central bank statistics?</a:t>
            </a:r>
            <a:endParaRPr lang="en-GB" sz="3200" dirty="0"/>
          </a:p>
        </p:txBody>
      </p:sp>
      <p:sp>
        <p:nvSpPr>
          <p:cNvPr id="6" name="Textplatzhalter 12"/>
          <p:cNvSpPr>
            <a:spLocks noGrp="1"/>
          </p:cNvSpPr>
          <p:nvPr>
            <p:ph type="body" sz="quarter" idx="11"/>
          </p:nvPr>
        </p:nvSpPr>
        <p:spPr>
          <a:xfrm>
            <a:off x="1391478" y="1916832"/>
            <a:ext cx="9985109" cy="4248472"/>
          </a:xfrm>
        </p:spPr>
        <p:txBody>
          <a:bodyPr/>
          <a:lstStyle/>
          <a:p>
            <a:pPr marL="0" indent="0">
              <a:buNone/>
            </a:pPr>
            <a:r>
              <a:rPr lang="de-DE" sz="1800" dirty="0"/>
              <a:t>Main </a:t>
            </a:r>
            <a:r>
              <a:rPr lang="de-DE" sz="1800" dirty="0" err="1"/>
              <a:t>outcome</a:t>
            </a:r>
            <a:r>
              <a:rPr lang="de-DE" sz="1800" dirty="0"/>
              <a:t> of </a:t>
            </a:r>
            <a:r>
              <a:rPr lang="de-DE" sz="1800" dirty="0" err="1"/>
              <a:t>the</a:t>
            </a:r>
            <a:r>
              <a:rPr lang="de-DE" sz="1800" dirty="0"/>
              <a:t> hybrid IFC Conference on „Statistics </a:t>
            </a:r>
            <a:r>
              <a:rPr lang="de-DE" sz="1800" dirty="0" err="1"/>
              <a:t>for</a:t>
            </a:r>
            <a:r>
              <a:rPr lang="de-DE" sz="1800" dirty="0"/>
              <a:t> </a:t>
            </a:r>
            <a:r>
              <a:rPr lang="de-DE" sz="1800" dirty="0" err="1"/>
              <a:t>Sustainable</a:t>
            </a:r>
            <a:r>
              <a:rPr lang="de-DE" sz="1800" dirty="0"/>
              <a:t> </a:t>
            </a:r>
            <a:r>
              <a:rPr lang="de-DE" sz="1800" dirty="0" err="1"/>
              <a:t>Finance</a:t>
            </a:r>
            <a:r>
              <a:rPr lang="de-DE" sz="1800" dirty="0"/>
              <a:t>“, </a:t>
            </a:r>
            <a:br>
              <a:rPr lang="de-DE" sz="1800" dirty="0"/>
            </a:br>
            <a:r>
              <a:rPr lang="de-DE" sz="1800" dirty="0"/>
              <a:t>14-15 September 2021 in Paris (</a:t>
            </a:r>
            <a:r>
              <a:rPr lang="de-DE" sz="1800" dirty="0" err="1"/>
              <a:t>attended</a:t>
            </a:r>
            <a:r>
              <a:rPr lang="de-DE" sz="1800" dirty="0"/>
              <a:t> </a:t>
            </a:r>
            <a:r>
              <a:rPr lang="de-DE" sz="1800" dirty="0" err="1"/>
              <a:t>by</a:t>
            </a:r>
            <a:r>
              <a:rPr lang="de-DE" sz="1800" dirty="0"/>
              <a:t> </a:t>
            </a:r>
            <a:r>
              <a:rPr lang="de-DE" sz="1800" dirty="0" err="1"/>
              <a:t>almost</a:t>
            </a:r>
            <a:r>
              <a:rPr lang="de-DE" sz="1800" dirty="0"/>
              <a:t> 800 </a:t>
            </a:r>
            <a:r>
              <a:rPr lang="de-DE" sz="1800" dirty="0" err="1"/>
              <a:t>participants</a:t>
            </a:r>
            <a:r>
              <a:rPr lang="de-DE" sz="1800" dirty="0"/>
              <a:t>, </a:t>
            </a:r>
            <a:r>
              <a:rPr lang="de-DE" sz="1800" dirty="0" err="1"/>
              <a:t>representing</a:t>
            </a:r>
            <a:r>
              <a:rPr lang="de-DE" sz="1800" dirty="0"/>
              <a:t> </a:t>
            </a:r>
            <a:r>
              <a:rPr lang="de-DE" sz="1800" dirty="0" err="1"/>
              <a:t>about</a:t>
            </a:r>
            <a:r>
              <a:rPr lang="de-DE" sz="1800" dirty="0"/>
              <a:t> 90 </a:t>
            </a:r>
            <a:r>
              <a:rPr lang="de-DE" sz="1800" dirty="0" err="1"/>
              <a:t>institutions</a:t>
            </a:r>
            <a:r>
              <a:rPr lang="de-DE" sz="1800" dirty="0"/>
              <a:t> </a:t>
            </a:r>
            <a:r>
              <a:rPr lang="de-DE" sz="1800" dirty="0" err="1"/>
              <a:t>from</a:t>
            </a:r>
            <a:r>
              <a:rPr lang="de-DE" sz="1800" dirty="0"/>
              <a:t> </a:t>
            </a:r>
            <a:r>
              <a:rPr lang="de-DE" sz="1800" dirty="0" err="1"/>
              <a:t>the</a:t>
            </a:r>
            <a:r>
              <a:rPr lang="de-DE" sz="1800" dirty="0"/>
              <a:t> </a:t>
            </a:r>
            <a:r>
              <a:rPr lang="de-DE" sz="1800" dirty="0" err="1"/>
              <a:t>public</a:t>
            </a:r>
            <a:r>
              <a:rPr lang="de-DE" sz="1800" dirty="0"/>
              <a:t> </a:t>
            </a:r>
            <a:r>
              <a:rPr lang="de-DE" sz="1800" dirty="0" err="1"/>
              <a:t>and</a:t>
            </a:r>
            <a:r>
              <a:rPr lang="de-DE" sz="1800" dirty="0"/>
              <a:t> private </a:t>
            </a:r>
            <a:r>
              <a:rPr lang="de-DE" sz="1800" dirty="0" err="1"/>
              <a:t>sector</a:t>
            </a:r>
            <a:r>
              <a:rPr lang="de-DE" sz="1800" dirty="0"/>
              <a:t>):</a:t>
            </a:r>
          </a:p>
          <a:p>
            <a:pPr marL="0" indent="0">
              <a:buNone/>
            </a:pPr>
            <a:endParaRPr lang="de-DE" sz="1800" dirty="0"/>
          </a:p>
          <a:p>
            <a:pPr marL="457200" indent="-457200">
              <a:buFont typeface="+mj-lt"/>
              <a:buAutoNum type="arabicParenBoth"/>
            </a:pPr>
            <a:r>
              <a:rPr lang="en-US" sz="1800" dirty="0"/>
              <a:t>Central banks and financial supervisors have an important role to play in developing sustainable finance statistics. Their main focus has been on establishing analytical frameworks, designing sustainability indicators and actual monitoring.</a:t>
            </a:r>
          </a:p>
          <a:p>
            <a:pPr marL="457200" indent="-457200">
              <a:buFont typeface="+mj-lt"/>
              <a:buAutoNum type="arabicParenBoth"/>
            </a:pPr>
            <a:endParaRPr lang="en-US" sz="1800" dirty="0"/>
          </a:p>
          <a:p>
            <a:pPr marL="457200" indent="-457200">
              <a:buFont typeface="+mj-lt"/>
              <a:buAutoNum type="arabicParenBoth"/>
            </a:pPr>
            <a:r>
              <a:rPr lang="en-US" sz="1800" dirty="0"/>
              <a:t>Central banks/supervisors have become key users of relevant sustainable finance data, with a strong appetite for climate risk-related information. One reason is that global warming and the green transition are affecting a wide range of their policies. In particular, there is a clear link between physical/transition risks and financial stability objectives, for both micro- and </a:t>
            </a:r>
            <a:r>
              <a:rPr lang="en-US" sz="1800" dirty="0" err="1"/>
              <a:t>macroprudential</a:t>
            </a:r>
            <a:r>
              <a:rPr lang="en-US" sz="1800" dirty="0"/>
              <a:t> policy purposes</a:t>
            </a:r>
          </a:p>
          <a:p>
            <a:pPr marL="457200" indent="-457200">
              <a:buFont typeface="+mj-lt"/>
              <a:buAutoNum type="arabicParenBoth"/>
            </a:pPr>
            <a:endParaRPr lang="de-DE" dirty="0"/>
          </a:p>
        </p:txBody>
      </p:sp>
    </p:spTree>
    <p:extLst>
      <p:ext uri="{BB962C8B-B14F-4D97-AF65-F5344CB8AC3E}">
        <p14:creationId xmlns:p14="http://schemas.microsoft.com/office/powerpoint/2010/main" val="24093818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a:t>
            </a:fld>
            <a:endParaRPr lang="en-GB" dirty="0"/>
          </a:p>
        </p:txBody>
      </p:sp>
      <p:sp>
        <p:nvSpPr>
          <p:cNvPr id="3" name="Title 2"/>
          <p:cNvSpPr>
            <a:spLocks noGrp="1"/>
          </p:cNvSpPr>
          <p:nvPr>
            <p:ph type="title"/>
          </p:nvPr>
        </p:nvSpPr>
        <p:spPr/>
        <p:txBody>
          <a:bodyPr/>
          <a:lstStyle/>
          <a:p>
            <a:r>
              <a:rPr lang="en-GB" sz="3200" dirty="0"/>
              <a:t>1. </a:t>
            </a:r>
            <a:r>
              <a:rPr lang="en-US" sz="3200" dirty="0"/>
              <a:t>Where are we in central bank statistics?</a:t>
            </a:r>
            <a:endParaRPr lang="en-GB" sz="3200" dirty="0"/>
          </a:p>
        </p:txBody>
      </p:sp>
      <p:sp>
        <p:nvSpPr>
          <p:cNvPr id="7" name="Textplatzhalter 12"/>
          <p:cNvSpPr>
            <a:spLocks noGrp="1"/>
          </p:cNvSpPr>
          <p:nvPr>
            <p:ph type="body" sz="quarter" idx="11"/>
          </p:nvPr>
        </p:nvSpPr>
        <p:spPr>
          <a:xfrm>
            <a:off x="1391478" y="1628800"/>
            <a:ext cx="9985109" cy="4536504"/>
          </a:xfrm>
        </p:spPr>
        <p:txBody>
          <a:bodyPr/>
          <a:lstStyle/>
          <a:p>
            <a:endParaRPr lang="de-DE" dirty="0"/>
          </a:p>
          <a:p>
            <a:pPr marL="457200" indent="-457200">
              <a:buFont typeface="+mj-lt"/>
              <a:buAutoNum type="arabicParenBoth" startAt="3"/>
            </a:pPr>
            <a:r>
              <a:rPr lang="en-US" sz="1800" dirty="0"/>
              <a:t>Addressing sustainable finance data gaps requires careful </a:t>
            </a:r>
            <a:r>
              <a:rPr lang="en-US" sz="1800" dirty="0" err="1"/>
              <a:t>prioritisation</a:t>
            </a:r>
            <a:r>
              <a:rPr lang="en-US" sz="1800" dirty="0"/>
              <a:t>. In the medium to long run, there is a clear need for more comprehensive data sets, with greater consistency and quality.</a:t>
            </a:r>
          </a:p>
          <a:p>
            <a:pPr marL="457200" indent="-457200">
              <a:buFont typeface="+mj-lt"/>
              <a:buAutoNum type="arabicParenBoth" startAt="3"/>
            </a:pPr>
            <a:endParaRPr lang="en-US" sz="1800" dirty="0"/>
          </a:p>
          <a:p>
            <a:pPr marL="457200" indent="-457200">
              <a:buFont typeface="+mj-lt"/>
              <a:buAutoNum type="arabicParenBoth" startAt="3"/>
            </a:pPr>
            <a:r>
              <a:rPr lang="en-US" sz="1800" dirty="0"/>
              <a:t>More and better cooperation between stakeholders is required, especially with the private sector and academia, and between jurisdictions.</a:t>
            </a:r>
          </a:p>
          <a:p>
            <a:pPr marL="457200" indent="-457200">
              <a:buFont typeface="+mj-lt"/>
              <a:buAutoNum type="arabicParenBoth" startAt="3"/>
            </a:pPr>
            <a:endParaRPr lang="en-US" sz="1800" dirty="0"/>
          </a:p>
          <a:p>
            <a:pPr marL="457200" indent="-457200">
              <a:buFont typeface="+mj-lt"/>
              <a:buAutoNum type="arabicParenBoth" startAt="3"/>
            </a:pPr>
            <a:r>
              <a:rPr lang="en-US" sz="1800" dirty="0"/>
              <a:t>Exploiting less conventional data sources and tools might be an important way of bridging existing information gaps. </a:t>
            </a:r>
            <a:endParaRPr lang="de-DE" sz="1800" dirty="0"/>
          </a:p>
          <a:p>
            <a:pPr marL="0" indent="0">
              <a:buNone/>
            </a:pPr>
            <a:endParaRPr lang="de-DE" dirty="0"/>
          </a:p>
        </p:txBody>
      </p:sp>
    </p:spTree>
    <p:extLst>
      <p:ext uri="{BB962C8B-B14F-4D97-AF65-F5344CB8AC3E}">
        <p14:creationId xmlns:p14="http://schemas.microsoft.com/office/powerpoint/2010/main" val="34527529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5</a:t>
            </a:fld>
            <a:endParaRPr lang="en-GB" dirty="0"/>
          </a:p>
        </p:txBody>
      </p:sp>
      <p:sp>
        <p:nvSpPr>
          <p:cNvPr id="3" name="Title 2"/>
          <p:cNvSpPr>
            <a:spLocks noGrp="1"/>
          </p:cNvSpPr>
          <p:nvPr>
            <p:ph type="title"/>
          </p:nvPr>
        </p:nvSpPr>
        <p:spPr/>
        <p:txBody>
          <a:bodyPr/>
          <a:lstStyle/>
          <a:p>
            <a:r>
              <a:rPr lang="en-GB" sz="3200" dirty="0"/>
              <a:t>1. </a:t>
            </a:r>
            <a:r>
              <a:rPr lang="en-US" sz="3200" dirty="0"/>
              <a:t>Where are we in central bank statistics?</a:t>
            </a:r>
            <a:br>
              <a:rPr lang="en-US" sz="3200" dirty="0"/>
            </a:br>
            <a:br>
              <a:rPr lang="en-US" sz="1800" dirty="0"/>
            </a:br>
            <a:r>
              <a:rPr lang="en-US" sz="2000" dirty="0"/>
              <a:t>Different user needs and measurement uncertainty: </a:t>
            </a:r>
            <a:br>
              <a:rPr lang="en-US" sz="2000" dirty="0"/>
            </a:br>
            <a:r>
              <a:rPr lang="en-US" sz="2000" dirty="0"/>
              <a:t>The necessity for a multi-source approach</a:t>
            </a:r>
            <a:br>
              <a:rPr lang="en-US" sz="3200" dirty="0"/>
            </a:br>
            <a:endParaRPr lang="en-GB" sz="3200" dirty="0"/>
          </a:p>
        </p:txBody>
      </p:sp>
      <p:graphicFrame>
        <p:nvGraphicFramePr>
          <p:cNvPr id="6" name="Diagramm 5"/>
          <p:cNvGraphicFramePr/>
          <p:nvPr>
            <p:extLst>
              <p:ext uri="{D42A27DB-BD31-4B8C-83A1-F6EECF244321}">
                <p14:modId xmlns:p14="http://schemas.microsoft.com/office/powerpoint/2010/main" val="2669079678"/>
              </p:ext>
            </p:extLst>
          </p:nvPr>
        </p:nvGraphicFramePr>
        <p:xfrm>
          <a:off x="6777278" y="1844824"/>
          <a:ext cx="4791330" cy="339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p:cNvSpPr txBox="1"/>
          <p:nvPr/>
        </p:nvSpPr>
        <p:spPr>
          <a:xfrm>
            <a:off x="7203044" y="5163532"/>
            <a:ext cx="3939794" cy="535531"/>
          </a:xfrm>
          <a:prstGeom prst="rect">
            <a:avLst/>
          </a:prstGeom>
          <a:solidFill>
            <a:schemeClr val="bg2">
              <a:lumMod val="60000"/>
              <a:lumOff val="40000"/>
            </a:schemeClr>
          </a:solidFill>
        </p:spPr>
        <p:txBody>
          <a:bodyPr wrap="square" rtlCol="0">
            <a:spAutoFit/>
          </a:bodyPr>
          <a:lstStyle/>
          <a:p>
            <a:pPr defTabSz="1096969" fontAlgn="auto">
              <a:spcBef>
                <a:spcPts val="0"/>
              </a:spcBef>
              <a:spcAft>
                <a:spcPts val="0"/>
              </a:spcAft>
            </a:pPr>
            <a:r>
              <a:rPr kumimoji="0" lang="de-DE" sz="1440" dirty="0" err="1">
                <a:solidFill>
                  <a:srgbClr val="000000"/>
                </a:solidFill>
                <a:latin typeface="Arial"/>
                <a:cs typeface="+mn-cs"/>
              </a:rPr>
              <a:t>Overlap</a:t>
            </a:r>
            <a:r>
              <a:rPr kumimoji="0" lang="de-DE" sz="1440" dirty="0">
                <a:solidFill>
                  <a:srgbClr val="000000"/>
                </a:solidFill>
                <a:latin typeface="Arial"/>
                <a:cs typeface="+mn-cs"/>
              </a:rPr>
              <a:t> in </a:t>
            </a:r>
            <a:r>
              <a:rPr kumimoji="0" lang="de-DE" sz="1440" dirty="0" err="1">
                <a:solidFill>
                  <a:srgbClr val="000000"/>
                </a:solidFill>
                <a:latin typeface="Arial"/>
                <a:cs typeface="+mn-cs"/>
              </a:rPr>
              <a:t>company</a:t>
            </a:r>
            <a:r>
              <a:rPr kumimoji="0" lang="de-DE" sz="1440" dirty="0">
                <a:solidFill>
                  <a:srgbClr val="000000"/>
                </a:solidFill>
                <a:latin typeface="Arial"/>
                <a:cs typeface="+mn-cs"/>
              </a:rPr>
              <a:t> </a:t>
            </a:r>
            <a:r>
              <a:rPr kumimoji="0" lang="de-DE" sz="1440" dirty="0" err="1">
                <a:solidFill>
                  <a:srgbClr val="000000"/>
                </a:solidFill>
                <a:latin typeface="Arial"/>
                <a:cs typeface="+mn-cs"/>
              </a:rPr>
              <a:t>level</a:t>
            </a:r>
            <a:r>
              <a:rPr kumimoji="0" lang="de-DE" sz="1440" dirty="0">
                <a:solidFill>
                  <a:srgbClr val="000000"/>
                </a:solidFill>
                <a:latin typeface="Arial"/>
                <a:cs typeface="+mn-cs"/>
              </a:rPr>
              <a:t> </a:t>
            </a:r>
            <a:r>
              <a:rPr kumimoji="0" lang="de-DE" sz="1440" dirty="0" err="1">
                <a:solidFill>
                  <a:srgbClr val="000000"/>
                </a:solidFill>
                <a:latin typeface="Arial"/>
                <a:cs typeface="+mn-cs"/>
              </a:rPr>
              <a:t>data</a:t>
            </a:r>
            <a:r>
              <a:rPr kumimoji="0" lang="de-DE" sz="1440" dirty="0">
                <a:solidFill>
                  <a:srgbClr val="000000"/>
                </a:solidFill>
                <a:latin typeface="Arial"/>
                <a:cs typeface="+mn-cs"/>
              </a:rPr>
              <a:t> </a:t>
            </a:r>
            <a:r>
              <a:rPr kumimoji="0" lang="de-DE" sz="1440" dirty="0" err="1">
                <a:solidFill>
                  <a:srgbClr val="000000"/>
                </a:solidFill>
                <a:latin typeface="Arial"/>
                <a:cs typeface="+mn-cs"/>
              </a:rPr>
              <a:t>available</a:t>
            </a:r>
            <a:r>
              <a:rPr kumimoji="0" lang="de-DE" sz="1440" dirty="0">
                <a:solidFill>
                  <a:srgbClr val="000000"/>
                </a:solidFill>
                <a:latin typeface="Arial"/>
                <a:cs typeface="+mn-cs"/>
              </a:rPr>
              <a:t> </a:t>
            </a:r>
            <a:r>
              <a:rPr kumimoji="0" lang="de-DE" sz="1440" dirty="0" err="1">
                <a:solidFill>
                  <a:srgbClr val="000000"/>
                </a:solidFill>
                <a:latin typeface="Arial"/>
                <a:cs typeface="+mn-cs"/>
              </a:rPr>
              <a:t>from</a:t>
            </a:r>
            <a:r>
              <a:rPr kumimoji="0" lang="de-DE" sz="1440" dirty="0">
                <a:solidFill>
                  <a:srgbClr val="000000"/>
                </a:solidFill>
                <a:latin typeface="Arial"/>
                <a:cs typeface="+mn-cs"/>
              </a:rPr>
              <a:t> </a:t>
            </a:r>
            <a:r>
              <a:rPr kumimoji="0" lang="de-DE" sz="1440" dirty="0" err="1">
                <a:solidFill>
                  <a:srgbClr val="000000"/>
                </a:solidFill>
                <a:latin typeface="Arial"/>
                <a:cs typeface="+mn-cs"/>
              </a:rPr>
              <a:t>both</a:t>
            </a:r>
            <a:r>
              <a:rPr kumimoji="0" lang="de-DE" sz="1440" dirty="0">
                <a:solidFill>
                  <a:srgbClr val="000000"/>
                </a:solidFill>
                <a:latin typeface="Arial"/>
                <a:cs typeface="+mn-cs"/>
              </a:rPr>
              <a:t> </a:t>
            </a:r>
            <a:r>
              <a:rPr kumimoji="0" lang="de-DE" sz="1440" dirty="0" err="1">
                <a:solidFill>
                  <a:srgbClr val="000000"/>
                </a:solidFill>
                <a:latin typeface="Arial"/>
                <a:cs typeface="+mn-cs"/>
              </a:rPr>
              <a:t>providers</a:t>
            </a:r>
            <a:r>
              <a:rPr kumimoji="0" lang="de-DE" sz="1440" dirty="0">
                <a:solidFill>
                  <a:srgbClr val="000000"/>
                </a:solidFill>
                <a:latin typeface="Arial"/>
                <a:cs typeface="+mn-cs"/>
              </a:rPr>
              <a:t> in </a:t>
            </a:r>
            <a:r>
              <a:rPr kumimoji="0" lang="de-DE" sz="1440" dirty="0" err="1">
                <a:solidFill>
                  <a:srgbClr val="000000"/>
                </a:solidFill>
                <a:latin typeface="Arial"/>
                <a:cs typeface="+mn-cs"/>
              </a:rPr>
              <a:t>one</a:t>
            </a:r>
            <a:r>
              <a:rPr kumimoji="0" lang="de-DE" sz="1440" dirty="0">
                <a:solidFill>
                  <a:srgbClr val="000000"/>
                </a:solidFill>
                <a:latin typeface="Arial"/>
                <a:cs typeface="+mn-cs"/>
              </a:rPr>
              <a:t> </a:t>
            </a:r>
            <a:r>
              <a:rPr kumimoji="0" lang="de-DE" sz="1440" dirty="0" err="1">
                <a:solidFill>
                  <a:srgbClr val="000000"/>
                </a:solidFill>
                <a:latin typeface="Arial"/>
                <a:cs typeface="+mn-cs"/>
              </a:rPr>
              <a:t>year</a:t>
            </a:r>
            <a:r>
              <a:rPr kumimoji="0" lang="de-DE" sz="1440" dirty="0">
                <a:solidFill>
                  <a:srgbClr val="000000"/>
                </a:solidFill>
                <a:latin typeface="Arial"/>
                <a:cs typeface="+mn-cs"/>
              </a:rPr>
              <a:t>: 49 % </a:t>
            </a:r>
            <a:r>
              <a:rPr kumimoji="0" lang="de-DE" sz="1440" dirty="0" err="1">
                <a:solidFill>
                  <a:srgbClr val="000000"/>
                </a:solidFill>
                <a:latin typeface="Arial"/>
                <a:cs typeface="+mn-cs"/>
              </a:rPr>
              <a:t>of</a:t>
            </a:r>
            <a:r>
              <a:rPr kumimoji="0" lang="de-DE" sz="1440" dirty="0">
                <a:solidFill>
                  <a:srgbClr val="000000"/>
                </a:solidFill>
                <a:latin typeface="Arial"/>
                <a:cs typeface="+mn-cs"/>
              </a:rPr>
              <a:t> ISINs</a:t>
            </a:r>
          </a:p>
        </p:txBody>
      </p:sp>
      <p:cxnSp>
        <p:nvCxnSpPr>
          <p:cNvPr id="9" name="Gerade Verbindung mit Pfeil 8"/>
          <p:cNvCxnSpPr/>
          <p:nvPr/>
        </p:nvCxnSpPr>
        <p:spPr>
          <a:xfrm flipV="1">
            <a:off x="9166874" y="3749682"/>
            <a:ext cx="6067" cy="140176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 name="Textplatzhalter 12"/>
          <p:cNvSpPr>
            <a:spLocks noGrp="1"/>
          </p:cNvSpPr>
          <p:nvPr>
            <p:ph type="body" sz="quarter" idx="11"/>
          </p:nvPr>
        </p:nvSpPr>
        <p:spPr>
          <a:xfrm>
            <a:off x="1391479" y="2132856"/>
            <a:ext cx="4992554" cy="4536504"/>
          </a:xfrm>
        </p:spPr>
        <p:txBody>
          <a:bodyPr/>
          <a:lstStyle/>
          <a:p>
            <a:pPr marL="0" indent="0">
              <a:buNone/>
            </a:pPr>
            <a:endParaRPr lang="de-DE" sz="1800" dirty="0"/>
          </a:p>
          <a:p>
            <a:r>
              <a:rPr lang="en-US" sz="1800" dirty="0"/>
              <a:t>Various data providers measuring the same or closely related phenomena reveal </a:t>
            </a:r>
            <a:r>
              <a:rPr lang="en-US" sz="1800" b="1" dirty="0"/>
              <a:t>measurement uncertainty</a:t>
            </a:r>
            <a:r>
              <a:rPr lang="en-US" sz="1800" dirty="0"/>
              <a:t>. </a:t>
            </a:r>
          </a:p>
          <a:p>
            <a:r>
              <a:rPr lang="en-US" sz="1800" b="1" dirty="0"/>
              <a:t>Diverse user needs </a:t>
            </a:r>
            <a:r>
              <a:rPr lang="en-US" sz="1800" dirty="0"/>
              <a:t>call for a comprehensive set of indicators and data source to </a:t>
            </a:r>
            <a:r>
              <a:rPr lang="en-US" sz="1800" dirty="0" err="1"/>
              <a:t>analyse</a:t>
            </a:r>
            <a:r>
              <a:rPr lang="en-US" sz="1800" dirty="0"/>
              <a:t> climate risk.</a:t>
            </a:r>
          </a:p>
          <a:p>
            <a:r>
              <a:rPr lang="en-US" sz="1800" dirty="0"/>
              <a:t>In addition, two different data sources can </a:t>
            </a:r>
            <a:r>
              <a:rPr lang="en-US" sz="1800" b="1" dirty="0"/>
              <a:t>complement</a:t>
            </a:r>
            <a:r>
              <a:rPr lang="en-US" sz="1800" dirty="0"/>
              <a:t> each other in terms of the type of metrics provides, as well as coverage of company level data. </a:t>
            </a:r>
          </a:p>
          <a:p>
            <a:endParaRPr lang="de-DE" dirty="0"/>
          </a:p>
        </p:txBody>
      </p:sp>
    </p:spTree>
    <p:extLst>
      <p:ext uri="{BB962C8B-B14F-4D97-AF65-F5344CB8AC3E}">
        <p14:creationId xmlns:p14="http://schemas.microsoft.com/office/powerpoint/2010/main" val="28300554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6</a:t>
            </a:fld>
            <a:endParaRPr lang="en-GB" dirty="0"/>
          </a:p>
        </p:txBody>
      </p:sp>
      <p:sp>
        <p:nvSpPr>
          <p:cNvPr id="3" name="Title 2"/>
          <p:cNvSpPr>
            <a:spLocks noGrp="1"/>
          </p:cNvSpPr>
          <p:nvPr>
            <p:ph type="title"/>
          </p:nvPr>
        </p:nvSpPr>
        <p:spPr/>
        <p:txBody>
          <a:bodyPr/>
          <a:lstStyle/>
          <a:p>
            <a:r>
              <a:rPr lang="en-GB" sz="3200" dirty="0"/>
              <a:t>1. </a:t>
            </a:r>
            <a:r>
              <a:rPr lang="en-US" sz="3200" dirty="0"/>
              <a:t>Where are we in central bank statistics?</a:t>
            </a:r>
            <a:br>
              <a:rPr lang="en-US" sz="3200" dirty="0"/>
            </a:br>
            <a:br>
              <a:rPr lang="en-US" sz="1800" dirty="0"/>
            </a:br>
            <a:r>
              <a:rPr lang="en-US" sz="2000" dirty="0"/>
              <a:t>Multi-source approach: Allows for robustness checks</a:t>
            </a:r>
            <a:br>
              <a:rPr lang="en-US" sz="3200" dirty="0"/>
            </a:br>
            <a:endParaRPr lang="en-GB" sz="3200"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592" y="2132856"/>
            <a:ext cx="7187049" cy="3933014"/>
          </a:xfrm>
          <a:prstGeom prst="rect">
            <a:avLst/>
          </a:prstGeom>
        </p:spPr>
      </p:pic>
    </p:spTree>
    <p:extLst>
      <p:ext uri="{BB962C8B-B14F-4D97-AF65-F5344CB8AC3E}">
        <p14:creationId xmlns:p14="http://schemas.microsoft.com/office/powerpoint/2010/main" val="4917471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7</a:t>
            </a:fld>
            <a:endParaRPr lang="en-GB" dirty="0"/>
          </a:p>
        </p:txBody>
      </p:sp>
      <p:sp>
        <p:nvSpPr>
          <p:cNvPr id="3" name="Title 2"/>
          <p:cNvSpPr>
            <a:spLocks noGrp="1"/>
          </p:cNvSpPr>
          <p:nvPr>
            <p:ph type="title"/>
          </p:nvPr>
        </p:nvSpPr>
        <p:spPr/>
        <p:txBody>
          <a:bodyPr/>
          <a:lstStyle/>
          <a:p>
            <a:r>
              <a:rPr lang="en-GB" sz="3200" dirty="0"/>
              <a:t>1. </a:t>
            </a:r>
            <a:r>
              <a:rPr lang="en-US" sz="3200" dirty="0"/>
              <a:t>Where are we in the new G20 Data Gaps Initiative?</a:t>
            </a:r>
            <a:br>
              <a:rPr lang="en-US" sz="1800" dirty="0"/>
            </a:br>
            <a:br>
              <a:rPr lang="en-US" sz="3200" dirty="0"/>
            </a:br>
            <a:endParaRPr lang="en-GB" sz="3200" dirty="0"/>
          </a:p>
        </p:txBody>
      </p:sp>
      <p:sp>
        <p:nvSpPr>
          <p:cNvPr id="12" name="Rechteck 11"/>
          <p:cNvSpPr/>
          <p:nvPr/>
        </p:nvSpPr>
        <p:spPr bwMode="auto">
          <a:xfrm>
            <a:off x="0" y="6448076"/>
            <a:ext cx="12192000" cy="40992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de-DE" sz="2400" b="1" i="0" u="none" strike="noStrike" cap="none" normalizeH="0" baseline="0">
              <a:ln>
                <a:noFill/>
              </a:ln>
              <a:solidFill>
                <a:schemeClr val="tx1"/>
              </a:solidFill>
              <a:effectLst/>
              <a:latin typeface="Arial" charset="0"/>
            </a:endParaRPr>
          </a:p>
        </p:txBody>
      </p:sp>
      <p:sp>
        <p:nvSpPr>
          <p:cNvPr id="13" name="Rechteck 12"/>
          <p:cNvSpPr/>
          <p:nvPr/>
        </p:nvSpPr>
        <p:spPr bwMode="auto">
          <a:xfrm>
            <a:off x="10344472" y="6287738"/>
            <a:ext cx="1872208" cy="40992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de-DE" sz="2400" b="1" i="0" u="none" strike="noStrike" cap="none" normalizeH="0" baseline="0">
              <a:ln>
                <a:noFill/>
              </a:ln>
              <a:solidFill>
                <a:schemeClr val="tx1"/>
              </a:solidFill>
              <a:effectLst/>
              <a:latin typeface="Arial" charset="0"/>
            </a:endParaRP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415713"/>
            <a:ext cx="10513168" cy="5442287"/>
          </a:xfrm>
          <a:prstGeom prst="rect">
            <a:avLst/>
          </a:prstGeom>
        </p:spPr>
      </p:pic>
      <p:sp>
        <p:nvSpPr>
          <p:cNvPr id="15" name="Textfeld 14"/>
          <p:cNvSpPr txBox="1"/>
          <p:nvPr/>
        </p:nvSpPr>
        <p:spPr>
          <a:xfrm>
            <a:off x="698599" y="1486525"/>
            <a:ext cx="3741217" cy="646331"/>
          </a:xfrm>
          <a:prstGeom prst="rect">
            <a:avLst/>
          </a:prstGeom>
          <a:noFill/>
          <a:ln>
            <a:noFill/>
          </a:ln>
        </p:spPr>
        <p:txBody>
          <a:bodyPr wrap="square" rtlCol="0">
            <a:spAutoFit/>
          </a:bodyPr>
          <a:lstStyle/>
          <a:p>
            <a:r>
              <a:rPr lang="en-US" sz="1200" b="1" dirty="0">
                <a:solidFill>
                  <a:schemeClr val="bg1"/>
                </a:solidFill>
              </a:rPr>
              <a:t>Status of Progress in the Implementation of the DGI-3 </a:t>
            </a:r>
            <a:r>
              <a:rPr lang="en-US" sz="1200" b="1" dirty="0" err="1">
                <a:solidFill>
                  <a:schemeClr val="bg1"/>
                </a:solidFill>
              </a:rPr>
              <a:t>Recomendations</a:t>
            </a:r>
            <a:r>
              <a:rPr lang="en-US" sz="1200" b="1" dirty="0">
                <a:solidFill>
                  <a:schemeClr val="bg1"/>
                </a:solidFill>
              </a:rPr>
              <a:t> by G20 and participating economies – as of September 30, 2023</a:t>
            </a:r>
            <a:endParaRPr lang="de-DE" sz="1200" b="1"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42495990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8</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r>
              <a:rPr lang="en-US" sz="2000" b="1" dirty="0"/>
              <a:t>Carbon content measurement for products, </a:t>
            </a:r>
            <a:r>
              <a:rPr lang="en-US" sz="2000" b="1" dirty="0" err="1"/>
              <a:t>organisations</a:t>
            </a:r>
            <a:r>
              <a:rPr lang="en-US" sz="2000" b="1" dirty="0"/>
              <a:t> and aggregates: </a:t>
            </a:r>
            <a:br>
              <a:rPr lang="en-US" sz="2000" b="1" dirty="0"/>
            </a:br>
            <a:r>
              <a:rPr lang="en-US" sz="2000" b="1" dirty="0"/>
              <a:t>creating a sound basis for decision making</a:t>
            </a:r>
            <a:br>
              <a:rPr lang="en-US" sz="2000" dirty="0"/>
            </a:br>
            <a:br>
              <a:rPr lang="en-US" sz="2000" dirty="0"/>
            </a:br>
            <a:r>
              <a:rPr lang="en-US" sz="2000" b="1" dirty="0">
                <a:solidFill>
                  <a:schemeClr val="tx1"/>
                </a:solidFill>
              </a:rPr>
              <a:t>International workshop </a:t>
            </a:r>
            <a:r>
              <a:rPr lang="en-US" sz="2000" dirty="0" err="1">
                <a:solidFill>
                  <a:schemeClr val="tx1"/>
                </a:solidFill>
              </a:rPr>
              <a:t>organised</a:t>
            </a:r>
            <a:r>
              <a:rPr lang="en-US" sz="2000" dirty="0">
                <a:solidFill>
                  <a:schemeClr val="tx1"/>
                </a:solidFill>
              </a:rPr>
              <a:t> by the IMF, BIS/IFC, Eurostat, Deutsche Bundesbank, Banco Central de Chile and the University of Oxford </a:t>
            </a:r>
            <a:r>
              <a:rPr lang="en-US" sz="2000" dirty="0" err="1">
                <a:solidFill>
                  <a:schemeClr val="tx1"/>
                </a:solidFill>
              </a:rPr>
              <a:t>Blavatnik</a:t>
            </a:r>
            <a:r>
              <a:rPr lang="en-US" sz="2000" dirty="0">
                <a:solidFill>
                  <a:schemeClr val="tx1"/>
                </a:solidFill>
              </a:rPr>
              <a:t> School of Government</a:t>
            </a:r>
            <a:br>
              <a:rPr lang="en-US" sz="2000" dirty="0"/>
            </a:br>
            <a:br>
              <a:rPr lang="en-US" sz="3200" dirty="0"/>
            </a:br>
            <a:endParaRPr lang="en-GB" sz="3200" dirty="0"/>
          </a:p>
        </p:txBody>
      </p:sp>
      <p:pic>
        <p:nvPicPr>
          <p:cNvPr id="4" name="Imagen 4"/>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8108" y="4247087"/>
            <a:ext cx="2080260" cy="1177290"/>
          </a:xfrm>
          <a:prstGeom prst="rect">
            <a:avLst/>
          </a:prstGeom>
          <a:noFill/>
          <a:ln>
            <a:noFill/>
          </a:ln>
        </p:spPr>
      </p:pic>
      <p:pic>
        <p:nvPicPr>
          <p:cNvPr id="5" name="Picture 7" descr="Logo&#10;&#10;Description automatically generated with low confidence"/>
          <p:cNvPicPr/>
          <p:nvPr/>
        </p:nvPicPr>
        <p:blipFill>
          <a:blip r:embed="rId4"/>
          <a:srcRect/>
          <a:stretch>
            <a:fillRect/>
          </a:stretch>
        </p:blipFill>
        <p:spPr>
          <a:xfrm>
            <a:off x="10272464" y="3573016"/>
            <a:ext cx="1368152" cy="760022"/>
          </a:xfrm>
          <a:prstGeom prst="rect">
            <a:avLst/>
          </a:prstGeom>
          <a:ln/>
        </p:spPr>
      </p:pic>
      <p:pic>
        <p:nvPicPr>
          <p:cNvPr id="6" name="Grafik 5" descr="cid:image002.png@01D96D21.9E1DED1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31804" y="3835607"/>
            <a:ext cx="3026664" cy="411480"/>
          </a:xfrm>
          <a:prstGeom prst="rect">
            <a:avLst/>
          </a:prstGeom>
          <a:noFill/>
          <a:ln>
            <a:noFill/>
          </a:ln>
        </p:spPr>
      </p:pic>
      <p:pic>
        <p:nvPicPr>
          <p:cNvPr id="7" name="Grafik 6"/>
          <p:cNvPicPr/>
          <p:nvPr/>
        </p:nvPicPr>
        <p:blipFill>
          <a:blip r:embed="rId7">
            <a:extLst>
              <a:ext uri="{28A0092B-C50C-407E-A947-70E740481C1C}">
                <a14:useLocalDpi xmlns:a14="http://schemas.microsoft.com/office/drawing/2010/main" val="0"/>
              </a:ext>
            </a:extLst>
          </a:blip>
          <a:stretch>
            <a:fillRect/>
          </a:stretch>
        </p:blipFill>
        <p:spPr>
          <a:xfrm>
            <a:off x="5346847" y="4583845"/>
            <a:ext cx="1444368" cy="791256"/>
          </a:xfrm>
          <a:prstGeom prst="rect">
            <a:avLst/>
          </a:prstGeom>
        </p:spPr>
      </p:pic>
      <p:pic>
        <p:nvPicPr>
          <p:cNvPr id="8" name="Grafik 7"/>
          <p:cNvPicPr/>
          <p:nvPr/>
        </p:nvPicPr>
        <p:blipFill>
          <a:blip r:embed="rId8">
            <a:extLst>
              <a:ext uri="{28A0092B-C50C-407E-A947-70E740481C1C}">
                <a14:useLocalDpi xmlns:a14="http://schemas.microsoft.com/office/drawing/2010/main" val="0"/>
              </a:ext>
            </a:extLst>
          </a:blip>
          <a:stretch>
            <a:fillRect/>
          </a:stretch>
        </p:blipFill>
        <p:spPr>
          <a:xfrm>
            <a:off x="479376" y="3492707"/>
            <a:ext cx="1225296" cy="1097280"/>
          </a:xfrm>
          <a:prstGeom prst="rect">
            <a:avLst/>
          </a:prstGeom>
        </p:spPr>
      </p:pic>
      <p:pic>
        <p:nvPicPr>
          <p:cNvPr id="9" name="Grafik 8"/>
          <p:cNvPicPr>
            <a:picLocks noChangeAspect="1"/>
          </p:cNvPicPr>
          <p:nvPr/>
        </p:nvPicPr>
        <p:blipFill>
          <a:blip r:embed="rId9"/>
          <a:stretch>
            <a:fillRect/>
          </a:stretch>
        </p:blipFill>
        <p:spPr>
          <a:xfrm>
            <a:off x="7824192" y="4563620"/>
            <a:ext cx="2100289" cy="846270"/>
          </a:xfrm>
          <a:prstGeom prst="rect">
            <a:avLst/>
          </a:prstGeom>
        </p:spPr>
      </p:pic>
    </p:spTree>
    <p:extLst>
      <p:ext uri="{BB962C8B-B14F-4D97-AF65-F5344CB8AC3E}">
        <p14:creationId xmlns:p14="http://schemas.microsoft.com/office/powerpoint/2010/main" val="39319163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9</a:t>
            </a:fld>
            <a:endParaRPr lang="en-GB" dirty="0"/>
          </a:p>
        </p:txBody>
      </p:sp>
      <p:sp>
        <p:nvSpPr>
          <p:cNvPr id="3" name="Title 2"/>
          <p:cNvSpPr>
            <a:spLocks noGrp="1"/>
          </p:cNvSpPr>
          <p:nvPr>
            <p:ph type="title"/>
          </p:nvPr>
        </p:nvSpPr>
        <p:spPr/>
        <p:txBody>
          <a:bodyPr/>
          <a:lstStyle/>
          <a:p>
            <a:r>
              <a:rPr lang="en-GB" sz="3200" dirty="0"/>
              <a:t>2. What </a:t>
            </a:r>
            <a:r>
              <a:rPr lang="en-US" sz="3200" dirty="0"/>
              <a:t>is going on – a window of opportunity?</a:t>
            </a:r>
            <a:br>
              <a:rPr lang="en-US" sz="3200" dirty="0"/>
            </a:br>
            <a:br>
              <a:rPr lang="en-US" sz="1800" dirty="0"/>
            </a:br>
            <a:r>
              <a:rPr lang="en-US" sz="2000" dirty="0"/>
              <a:t>The idea…</a:t>
            </a:r>
            <a:br>
              <a:rPr lang="en-US" sz="3200" dirty="0"/>
            </a:br>
            <a:endParaRPr lang="en-GB" sz="3200" dirty="0"/>
          </a:p>
        </p:txBody>
      </p:sp>
      <p:sp>
        <p:nvSpPr>
          <p:cNvPr id="4" name="Textplatzhalter 12"/>
          <p:cNvSpPr>
            <a:spLocks noGrp="1"/>
          </p:cNvSpPr>
          <p:nvPr>
            <p:ph type="body" sz="quarter" idx="11"/>
          </p:nvPr>
        </p:nvSpPr>
        <p:spPr>
          <a:xfrm>
            <a:off x="1391478" y="1628800"/>
            <a:ext cx="9985109" cy="4536504"/>
          </a:xfrm>
        </p:spPr>
        <p:txBody>
          <a:bodyPr/>
          <a:lstStyle/>
          <a:p>
            <a:pPr marL="0" indent="0">
              <a:buNone/>
            </a:pPr>
            <a:endParaRPr lang="de-DE" dirty="0"/>
          </a:p>
          <a:p>
            <a:r>
              <a:rPr lang="en-US" sz="1600" dirty="0"/>
              <a:t>Bringing emissions down is the </a:t>
            </a:r>
            <a:r>
              <a:rPr lang="en-US" sz="1600" b="1" dirty="0"/>
              <a:t>essence of sustainability policy.</a:t>
            </a:r>
          </a:p>
          <a:p>
            <a:endParaRPr lang="en-US" sz="1600" b="1" dirty="0"/>
          </a:p>
          <a:p>
            <a:r>
              <a:rPr lang="de-DE" sz="1600" dirty="0"/>
              <a:t>This </a:t>
            </a:r>
            <a:r>
              <a:rPr lang="de-DE" sz="1600" dirty="0" err="1"/>
              <a:t>means</a:t>
            </a:r>
            <a:r>
              <a:rPr lang="de-DE" sz="1600" dirty="0"/>
              <a:t> </a:t>
            </a:r>
            <a:r>
              <a:rPr lang="de-DE" sz="1600" dirty="0" err="1"/>
              <a:t>bringing</a:t>
            </a:r>
            <a:r>
              <a:rPr lang="de-DE" sz="1600" dirty="0"/>
              <a:t> down </a:t>
            </a:r>
            <a:r>
              <a:rPr lang="de-DE" sz="1600" dirty="0" err="1"/>
              <a:t>the</a:t>
            </a:r>
            <a:r>
              <a:rPr lang="de-DE" sz="1600" dirty="0"/>
              <a:t> </a:t>
            </a:r>
            <a:r>
              <a:rPr lang="de-DE" sz="1600" b="1" dirty="0" err="1"/>
              <a:t>carbon</a:t>
            </a:r>
            <a:r>
              <a:rPr lang="de-DE" sz="1600" b="1" dirty="0"/>
              <a:t> </a:t>
            </a:r>
            <a:r>
              <a:rPr lang="de-DE" sz="1600" b="1" dirty="0" err="1"/>
              <a:t>content</a:t>
            </a:r>
            <a:r>
              <a:rPr lang="de-DE" sz="1600" b="1" dirty="0"/>
              <a:t> </a:t>
            </a:r>
            <a:r>
              <a:rPr lang="de-DE" sz="1600" b="1" dirty="0" err="1"/>
              <a:t>of</a:t>
            </a:r>
            <a:r>
              <a:rPr lang="de-DE" sz="1600" b="1" dirty="0"/>
              <a:t> </a:t>
            </a:r>
            <a:r>
              <a:rPr lang="de-DE" sz="1600" b="1" dirty="0" err="1"/>
              <a:t>output</a:t>
            </a:r>
            <a:r>
              <a:rPr lang="de-DE" sz="1600" dirty="0"/>
              <a:t>, on all </a:t>
            </a:r>
            <a:r>
              <a:rPr lang="de-DE" sz="1600" dirty="0" err="1"/>
              <a:t>levels</a:t>
            </a:r>
            <a:r>
              <a:rPr lang="de-DE" sz="1600" dirty="0"/>
              <a:t>:</a:t>
            </a:r>
          </a:p>
          <a:p>
            <a:pPr lvl="1"/>
            <a:r>
              <a:rPr lang="en-US" sz="1600" b="1" dirty="0"/>
              <a:t>Aggregate level (country and sector)</a:t>
            </a:r>
            <a:r>
              <a:rPr lang="en-US" sz="1600" dirty="0"/>
              <a:t>	</a:t>
            </a:r>
            <a:r>
              <a:rPr lang="en-US" sz="1600" dirty="0">
                <a:solidFill>
                  <a:srgbClr val="0070C0"/>
                </a:solidFill>
              </a:rPr>
              <a:t>G20 Data Gaps Initiative</a:t>
            </a:r>
          </a:p>
          <a:p>
            <a:pPr marL="457200" lvl="1" indent="0">
              <a:buNone/>
            </a:pPr>
            <a:endParaRPr lang="en-US" sz="1600" dirty="0"/>
          </a:p>
          <a:p>
            <a:pPr lvl="1"/>
            <a:r>
              <a:rPr lang="de-DE" sz="1600" b="1" dirty="0"/>
              <a:t>Company </a:t>
            </a:r>
            <a:r>
              <a:rPr lang="de-DE" sz="1600" b="1" dirty="0" err="1"/>
              <a:t>level</a:t>
            </a:r>
            <a:r>
              <a:rPr lang="de-DE" sz="1600" dirty="0"/>
              <a:t>			</a:t>
            </a:r>
            <a:r>
              <a:rPr lang="de-DE" sz="1600" dirty="0">
                <a:solidFill>
                  <a:srgbClr val="0070C0"/>
                </a:solidFill>
              </a:rPr>
              <a:t>Standards </a:t>
            </a:r>
            <a:r>
              <a:rPr lang="de-DE" sz="1600" dirty="0" err="1">
                <a:solidFill>
                  <a:srgbClr val="0070C0"/>
                </a:solidFill>
              </a:rPr>
              <a:t>of</a:t>
            </a:r>
            <a:r>
              <a:rPr lang="de-DE" sz="1600" dirty="0">
                <a:solidFill>
                  <a:srgbClr val="0070C0"/>
                </a:solidFill>
              </a:rPr>
              <a:t> </a:t>
            </a:r>
            <a:r>
              <a:rPr lang="de-DE" sz="1600" dirty="0" err="1">
                <a:solidFill>
                  <a:srgbClr val="0070C0"/>
                </a:solidFill>
              </a:rPr>
              <a:t>the</a:t>
            </a:r>
            <a:r>
              <a:rPr lang="de-DE" sz="1600" dirty="0">
                <a:solidFill>
                  <a:srgbClr val="0070C0"/>
                </a:solidFill>
              </a:rPr>
              <a:t> International </a:t>
            </a:r>
            <a:r>
              <a:rPr lang="de-DE" sz="1600" dirty="0" err="1">
                <a:solidFill>
                  <a:srgbClr val="0070C0"/>
                </a:solidFill>
              </a:rPr>
              <a:t>Sustainability</a:t>
            </a:r>
            <a:r>
              <a:rPr lang="de-DE" sz="1600" dirty="0">
                <a:solidFill>
                  <a:srgbClr val="0070C0"/>
                </a:solidFill>
              </a:rPr>
              <a:t> Board (ISSB)</a:t>
            </a:r>
            <a:br>
              <a:rPr lang="de-DE" sz="1600" dirty="0">
                <a:solidFill>
                  <a:srgbClr val="0070C0"/>
                </a:solidFill>
              </a:rPr>
            </a:br>
            <a:r>
              <a:rPr lang="de-DE" sz="1600" dirty="0">
                <a:solidFill>
                  <a:srgbClr val="0070C0"/>
                </a:solidFill>
              </a:rPr>
              <a:t>					EU </a:t>
            </a:r>
            <a:r>
              <a:rPr lang="de-DE" sz="1600" dirty="0" err="1">
                <a:solidFill>
                  <a:srgbClr val="0070C0"/>
                </a:solidFill>
              </a:rPr>
              <a:t>Legislation</a:t>
            </a:r>
            <a:r>
              <a:rPr lang="de-DE" sz="1600" dirty="0">
                <a:solidFill>
                  <a:srgbClr val="0070C0"/>
                </a:solidFill>
              </a:rPr>
              <a:t>, </a:t>
            </a:r>
            <a:r>
              <a:rPr lang="de-DE" sz="1600" dirty="0" err="1">
                <a:solidFill>
                  <a:srgbClr val="0070C0"/>
                </a:solidFill>
              </a:rPr>
              <a:t>sprecifally</a:t>
            </a:r>
            <a:r>
              <a:rPr lang="de-DE" sz="1600" dirty="0">
                <a:solidFill>
                  <a:srgbClr val="0070C0"/>
                </a:solidFill>
              </a:rPr>
              <a:t> Corporate </a:t>
            </a:r>
            <a:r>
              <a:rPr lang="de-DE" sz="1600" dirty="0" err="1">
                <a:solidFill>
                  <a:srgbClr val="0070C0"/>
                </a:solidFill>
              </a:rPr>
              <a:t>Sustainability</a:t>
            </a:r>
            <a:r>
              <a:rPr lang="de-DE" sz="1600" dirty="0">
                <a:solidFill>
                  <a:srgbClr val="0070C0"/>
                </a:solidFill>
              </a:rPr>
              <a:t> Reporting 					</a:t>
            </a:r>
            <a:r>
              <a:rPr lang="de-DE" sz="1600" dirty="0" err="1">
                <a:solidFill>
                  <a:srgbClr val="0070C0"/>
                </a:solidFill>
              </a:rPr>
              <a:t>Directive</a:t>
            </a:r>
            <a:r>
              <a:rPr lang="de-DE" sz="1600" dirty="0">
                <a:solidFill>
                  <a:srgbClr val="0070C0"/>
                </a:solidFill>
              </a:rPr>
              <a:t> (CSRD) </a:t>
            </a:r>
            <a:r>
              <a:rPr lang="de-DE" sz="1600" dirty="0" err="1">
                <a:solidFill>
                  <a:srgbClr val="0070C0"/>
                </a:solidFill>
              </a:rPr>
              <a:t>and</a:t>
            </a:r>
            <a:r>
              <a:rPr lang="de-DE" sz="1600" dirty="0">
                <a:solidFill>
                  <a:srgbClr val="0070C0"/>
                </a:solidFill>
              </a:rPr>
              <a:t> European </a:t>
            </a:r>
            <a:r>
              <a:rPr lang="de-DE" sz="1600" dirty="0" err="1">
                <a:solidFill>
                  <a:srgbClr val="0070C0"/>
                </a:solidFill>
              </a:rPr>
              <a:t>Sustainability</a:t>
            </a:r>
            <a:r>
              <a:rPr lang="de-DE" sz="1600" dirty="0">
                <a:solidFill>
                  <a:srgbClr val="0070C0"/>
                </a:solidFill>
              </a:rPr>
              <a:t> Reporting 					Standards (ESRS)</a:t>
            </a:r>
          </a:p>
          <a:p>
            <a:pPr marL="457200" lvl="1" indent="0">
              <a:buNone/>
            </a:pPr>
            <a:endParaRPr lang="de-DE" sz="1600" dirty="0"/>
          </a:p>
          <a:p>
            <a:pPr lvl="1"/>
            <a:r>
              <a:rPr lang="de-DE" sz="1600" b="1" dirty="0" err="1"/>
              <a:t>Product</a:t>
            </a:r>
            <a:r>
              <a:rPr lang="de-DE" sz="1600" b="1" dirty="0"/>
              <a:t> </a:t>
            </a:r>
            <a:r>
              <a:rPr lang="de-DE" sz="1600" b="1" dirty="0" err="1"/>
              <a:t>level</a:t>
            </a:r>
            <a:r>
              <a:rPr lang="de-DE" sz="1600" dirty="0"/>
              <a:t>			</a:t>
            </a:r>
            <a:r>
              <a:rPr lang="de-DE" sz="1600" dirty="0">
                <a:solidFill>
                  <a:srgbClr val="0070C0"/>
                </a:solidFill>
              </a:rPr>
              <a:t>Carbon Accounting – </a:t>
            </a:r>
            <a:r>
              <a:rPr lang="de-DE" sz="1600" dirty="0" err="1">
                <a:solidFill>
                  <a:srgbClr val="0070C0"/>
                </a:solidFill>
              </a:rPr>
              <a:t>accounting</a:t>
            </a:r>
            <a:r>
              <a:rPr lang="de-DE" sz="1600" dirty="0">
                <a:solidFill>
                  <a:srgbClr val="0070C0"/>
                </a:solidFill>
              </a:rPr>
              <a:t> </a:t>
            </a:r>
            <a:r>
              <a:rPr lang="de-DE" sz="1600" dirty="0" err="1">
                <a:solidFill>
                  <a:srgbClr val="0070C0"/>
                </a:solidFill>
              </a:rPr>
              <a:t>for</a:t>
            </a:r>
            <a:r>
              <a:rPr lang="de-DE" sz="1600" dirty="0">
                <a:solidFill>
                  <a:srgbClr val="0070C0"/>
                </a:solidFill>
              </a:rPr>
              <a:t> </a:t>
            </a:r>
            <a:r>
              <a:rPr lang="de-DE" sz="1600" dirty="0" err="1">
                <a:solidFill>
                  <a:srgbClr val="0070C0"/>
                </a:solidFill>
              </a:rPr>
              <a:t>carbon</a:t>
            </a:r>
            <a:r>
              <a:rPr lang="de-DE" sz="1600" dirty="0">
                <a:solidFill>
                  <a:srgbClr val="0070C0"/>
                </a:solidFill>
              </a:rPr>
              <a:t> </a:t>
            </a:r>
            <a:r>
              <a:rPr lang="de-DE" sz="1600" dirty="0" err="1">
                <a:solidFill>
                  <a:srgbClr val="0070C0"/>
                </a:solidFill>
              </a:rPr>
              <a:t>content</a:t>
            </a:r>
            <a:r>
              <a:rPr lang="de-DE" sz="1600" dirty="0">
                <a:solidFill>
                  <a:srgbClr val="0070C0"/>
                </a:solidFill>
              </a:rPr>
              <a:t> </a:t>
            </a:r>
            <a:r>
              <a:rPr lang="de-DE" sz="1600" dirty="0" err="1">
                <a:solidFill>
                  <a:srgbClr val="0070C0"/>
                </a:solidFill>
              </a:rPr>
              <a:t>of</a:t>
            </a:r>
            <a:r>
              <a:rPr lang="de-DE" sz="1600" dirty="0">
                <a:solidFill>
                  <a:srgbClr val="0070C0"/>
                </a:solidFill>
              </a:rPr>
              <a:t> 					</a:t>
            </a:r>
            <a:r>
              <a:rPr lang="de-DE" sz="1600" dirty="0" err="1">
                <a:solidFill>
                  <a:srgbClr val="0070C0"/>
                </a:solidFill>
              </a:rPr>
              <a:t>inputs</a:t>
            </a:r>
            <a:r>
              <a:rPr lang="de-DE" sz="1600" dirty="0">
                <a:solidFill>
                  <a:srgbClr val="0070C0"/>
                </a:solidFill>
              </a:rPr>
              <a:t> </a:t>
            </a:r>
            <a:r>
              <a:rPr lang="de-DE" sz="1600" dirty="0" err="1">
                <a:solidFill>
                  <a:srgbClr val="0070C0"/>
                </a:solidFill>
              </a:rPr>
              <a:t>and</a:t>
            </a:r>
            <a:r>
              <a:rPr lang="de-DE" sz="1600" dirty="0">
                <a:solidFill>
                  <a:srgbClr val="0070C0"/>
                </a:solidFill>
              </a:rPr>
              <a:t> </a:t>
            </a:r>
            <a:r>
              <a:rPr lang="de-DE" sz="1600" dirty="0" err="1">
                <a:solidFill>
                  <a:srgbClr val="0070C0"/>
                </a:solidFill>
              </a:rPr>
              <a:t>outputs</a:t>
            </a:r>
            <a:endParaRPr lang="de-DE" sz="1600" dirty="0">
              <a:solidFill>
                <a:srgbClr val="0070C0"/>
              </a:solidFill>
            </a:endParaRPr>
          </a:p>
          <a:p>
            <a:pPr lvl="1"/>
            <a:endParaRPr lang="de-DE" sz="1600" dirty="0"/>
          </a:p>
          <a:p>
            <a:r>
              <a:rPr lang="de-DE" sz="1600" dirty="0" err="1"/>
              <a:t>To</a:t>
            </a:r>
            <a:r>
              <a:rPr lang="de-DE" sz="1600" dirty="0"/>
              <a:t> </a:t>
            </a:r>
            <a:r>
              <a:rPr lang="de-DE" sz="1600" dirty="0" err="1"/>
              <a:t>control</a:t>
            </a:r>
            <a:r>
              <a:rPr lang="de-DE" sz="1600" dirty="0"/>
              <a:t> </a:t>
            </a:r>
            <a:r>
              <a:rPr lang="de-DE" sz="1600" dirty="0" err="1"/>
              <a:t>carbon</a:t>
            </a:r>
            <a:r>
              <a:rPr lang="de-DE" sz="1600" dirty="0"/>
              <a:t> </a:t>
            </a:r>
            <a:r>
              <a:rPr lang="de-DE" sz="1600" dirty="0" err="1"/>
              <a:t>content</a:t>
            </a:r>
            <a:r>
              <a:rPr lang="de-DE" sz="1600" dirty="0"/>
              <a:t>, </a:t>
            </a:r>
            <a:r>
              <a:rPr lang="de-DE" sz="1600" dirty="0" err="1"/>
              <a:t>it</a:t>
            </a:r>
            <a:r>
              <a:rPr lang="de-DE" sz="1600" dirty="0"/>
              <a:t> </a:t>
            </a:r>
            <a:r>
              <a:rPr lang="de-DE" sz="1600" dirty="0" err="1"/>
              <a:t>needs</a:t>
            </a:r>
            <a:r>
              <a:rPr lang="de-DE" sz="1600" dirty="0"/>
              <a:t> </a:t>
            </a:r>
            <a:r>
              <a:rPr lang="de-DE" sz="1600" dirty="0" err="1"/>
              <a:t>to</a:t>
            </a:r>
            <a:r>
              <a:rPr lang="de-DE" sz="1600" dirty="0"/>
              <a:t> </a:t>
            </a:r>
            <a:r>
              <a:rPr lang="de-DE" sz="1600" dirty="0" err="1"/>
              <a:t>be</a:t>
            </a:r>
            <a:r>
              <a:rPr lang="de-DE" sz="1600" dirty="0"/>
              <a:t> </a:t>
            </a:r>
            <a:r>
              <a:rPr lang="de-DE" sz="1600" dirty="0" err="1"/>
              <a:t>measured</a:t>
            </a:r>
            <a:r>
              <a:rPr lang="de-DE" sz="1600" dirty="0"/>
              <a:t>. Much </a:t>
            </a:r>
            <a:r>
              <a:rPr lang="de-DE" sz="1600" dirty="0" err="1"/>
              <a:t>is</a:t>
            </a:r>
            <a:r>
              <a:rPr lang="de-DE" sz="1600" dirty="0"/>
              <a:t> </a:t>
            </a:r>
            <a:r>
              <a:rPr lang="de-DE" sz="1600" dirty="0" err="1"/>
              <a:t>under</a:t>
            </a:r>
            <a:r>
              <a:rPr lang="de-DE" sz="1600" dirty="0"/>
              <a:t> </a:t>
            </a:r>
            <a:r>
              <a:rPr lang="de-DE" sz="1600" dirty="0" err="1"/>
              <a:t>way</a:t>
            </a:r>
            <a:r>
              <a:rPr lang="de-DE" sz="1600" dirty="0"/>
              <a:t>!</a:t>
            </a:r>
          </a:p>
          <a:p>
            <a:endParaRPr lang="de-DE" sz="1600" dirty="0"/>
          </a:p>
        </p:txBody>
      </p:sp>
      <p:sp>
        <p:nvSpPr>
          <p:cNvPr id="7" name="Rechteck 6"/>
          <p:cNvSpPr/>
          <p:nvPr/>
        </p:nvSpPr>
        <p:spPr bwMode="auto">
          <a:xfrm>
            <a:off x="5879976" y="2924944"/>
            <a:ext cx="5760640" cy="2664296"/>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de-DE"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08787911"/>
      </p:ext>
    </p:extLst>
  </p:cSld>
  <p:clrMapOvr>
    <a:masterClrMapping/>
  </p:clrMapOvr>
  <p:transition/>
</p:sld>
</file>

<file path=ppt/theme/theme1.xml><?xml version="1.0" encoding="utf-8"?>
<a:theme xmlns:a="http://schemas.openxmlformats.org/drawingml/2006/main" name="BIS_EN">
  <a:themeElements>
    <a:clrScheme name="BIS color scheme">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99993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C_ E" id="{8258FA9D-89E0-452A-84B6-2A9462619ED9}" vid="{2942F924-E3E1-47E3-B737-972EC23EBF0F}"/>
    </a:ext>
  </a:extLst>
</a:theme>
</file>

<file path=ppt/theme/theme2.xml><?xml version="1.0" encoding="utf-8"?>
<a:theme xmlns:a="http://schemas.openxmlformats.org/drawingml/2006/main" name="1_People_images">
  <a:themeElements>
    <a:clrScheme name="BIS color scheme">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999933"/>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C_ E" id="{8258FA9D-89E0-452A-84B6-2A9462619ED9}" vid="{C2910754-5D49-4F83-8BA1-D850CDCE20C7}"/>
    </a:ext>
  </a:extLst>
</a:theme>
</file>

<file path=ppt/theme/theme3.xml><?xml version="1.0" encoding="utf-8"?>
<a:theme xmlns:a="http://schemas.openxmlformats.org/drawingml/2006/main" name="2_Buildings_images">
  <a:themeElements>
    <a:clrScheme name="BIS color scheme">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999933"/>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C_ E" id="{8258FA9D-89E0-452A-84B6-2A9462619ED9}" vid="{62649771-8197-4B45-BFB8-621C1F04BCC0}"/>
    </a:ext>
  </a:extLst>
</a:theme>
</file>

<file path=ppt/theme/theme4.xml><?xml version="1.0" encoding="utf-8"?>
<a:theme xmlns:a="http://schemas.openxmlformats.org/drawingml/2006/main" name="3_Plain">
  <a:themeElements>
    <a:clrScheme name="BIS color scheme">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999933"/>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C_ E" id="{8258FA9D-89E0-452A-84B6-2A9462619ED9}" vid="{DE129C20-8DE8-4D8A-8D5A-7F98A6CDD24C}"/>
    </a:ext>
  </a:extLst>
</a:theme>
</file>

<file path=ppt/theme/theme5.xml><?xml version="1.0" encoding="utf-8"?>
<a:theme xmlns:a="http://schemas.openxmlformats.org/drawingml/2006/main" name="BBk_Farbe">
  <a:themeElements>
    <a:clrScheme name="Farbe3_Neu">
      <a:dk1>
        <a:srgbClr val="000000"/>
      </a:dk1>
      <a:lt1>
        <a:srgbClr val="FFFFFF"/>
      </a:lt1>
      <a:dk2>
        <a:srgbClr val="000000"/>
      </a:dk2>
      <a:lt2>
        <a:srgbClr val="9FA2A4"/>
      </a:lt2>
      <a:accent1>
        <a:srgbClr val="0062A1"/>
      </a:accent1>
      <a:accent2>
        <a:srgbClr val="96BF0D"/>
      </a:accent2>
      <a:accent3>
        <a:srgbClr val="77B5C2"/>
      </a:accent3>
      <a:accent4>
        <a:srgbClr val="FBBD1A"/>
      </a:accent4>
      <a:accent5>
        <a:srgbClr val="9C9E9F"/>
      </a:accent5>
      <a:accent6>
        <a:srgbClr val="E52B38"/>
      </a:accent6>
      <a:hlink>
        <a:srgbClr val="7C93C3"/>
      </a:hlink>
      <a:folHlink>
        <a:srgbClr val="B0BEDB"/>
      </a:folHlink>
    </a:clrScheme>
    <a:fontScheme name="Bundesbank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solidFill>
            <a:schemeClr val="accent1">
              <a:lumMod val="75000"/>
            </a:schemeClr>
          </a:solidFill>
        </a:ln>
      </a:spPr>
      <a:bodyPr rtlCol="0" anchor="ctr"/>
      <a:lstStyle>
        <a:defPPr algn="ctr">
          <a:defRPr sz="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16ca1ea8-32b2-43f0-a300-c4ce31266248">Session 1 - Financial inclusion and the role of central banks</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84BE06080CC941BCD6D526E2F7E82500B966F08D6FFD8D41B7E85E2666810CEF" ma:contentTypeVersion="1" ma:contentTypeDescription="Create a new document." ma:contentTypeScope="" ma:versionID="a3ed8b3c09d4b0d43c335ffcd83b4fc2">
  <xsd:schema xmlns:xsd="http://www.w3.org/2001/XMLSchema" xmlns:xs="http://www.w3.org/2001/XMLSchema" xmlns:p="http://schemas.microsoft.com/office/2006/metadata/properties" xmlns:ns2="16ca1ea8-32b2-43f0-a300-c4ce31266248" targetNamespace="http://schemas.microsoft.com/office/2006/metadata/properties" ma:root="true" ma:fieldsID="97fd75d22844d194e7974f57d02facb4" ns2:_="">
    <xsd:import namespace="16ca1ea8-32b2-43f0-a300-c4ce31266248"/>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a1ea8-32b2-43f0-a300-c4ce31266248" elementFormDefault="qualified">
    <xsd:import namespace="http://schemas.microsoft.com/office/2006/documentManagement/types"/>
    <xsd:import namespace="http://schemas.microsoft.com/office/infopath/2007/PartnerControls"/>
    <xsd:element name="Topic" ma:index="8" nillable="true" ma:displayName="Topic" ma:default="Agenda" ma:format="Dropdown" ma:internalName="Topic">
      <xsd:simpleType>
        <xsd:restriction base="dms:Choice">
          <xsd:enumeration value="Agenda"/>
          <xsd:enumeration value="General documents"/>
          <xsd:enumeration value="Opening remarks"/>
          <xsd:enumeration value="Session 1 - Financial inclusion and the role of central banks"/>
          <xsd:enumeration value="Session 2 - Data on financial inclusion"/>
          <xsd:enumeration value="Session 3 - Central banks and financial inclusion: Promotion and policy challenges arising from financial inclusion"/>
          <xsd:enumeration value="Session 4 - International collaboration on assessing financial inclusion"/>
          <xsd:enumeration value="Session 5 - Closing Policy Pan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3BE42-1A8F-4C66-8633-96E653A91BC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16ca1ea8-32b2-43f0-a300-c4ce31266248"/>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A82FE75-0316-437E-AE32-0F019E5B0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ca1ea8-32b2-43f0-a300-c4ce312662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B9C1B5-D189-460E-A4BB-90474BDE0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IFC_ E</Template>
  <TotalTime>0</TotalTime>
  <Words>1556</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vt:lpstr>
      <vt:lpstr>Segoe UI</vt:lpstr>
      <vt:lpstr>Symbol</vt:lpstr>
      <vt:lpstr>Wingdings</vt:lpstr>
      <vt:lpstr>BIS_EN</vt:lpstr>
      <vt:lpstr>1_People_images</vt:lpstr>
      <vt:lpstr>2_Buildings_images</vt:lpstr>
      <vt:lpstr>3_Plain</vt:lpstr>
      <vt:lpstr>BBk_Farbe</vt:lpstr>
      <vt:lpstr>Environmental statistics and the green economy – Central Bank’s statistical activities</vt:lpstr>
      <vt:lpstr>Outline  </vt:lpstr>
      <vt:lpstr>1. Where are we in central bank statistics?</vt:lpstr>
      <vt:lpstr>1. Where are we in central bank statistics?</vt:lpstr>
      <vt:lpstr>1. Where are we in central bank statistics?  Different user needs and measurement uncertainty:  The necessity for a multi-source approach </vt:lpstr>
      <vt:lpstr>1. Where are we in central bank statistics?  Multi-source approach: Allows for robustness checks </vt:lpstr>
      <vt:lpstr>1. Where are we in the new G20 Data Gaps Initiative?  </vt:lpstr>
      <vt:lpstr>2. What is going on – a window of opportunity?  Carbon content measurement for products, organisations and aggregates:  creating a sound basis for decision making  International workshop organised by the IMF, BIS/IFC, Eurostat, Deutsche Bundesbank, Banco Central de Chile and the University of Oxford Blavatnik School of Government  </vt:lpstr>
      <vt:lpstr>2. What is going on – a window of opportunity?  The idea… </vt:lpstr>
      <vt:lpstr>2. What is going on – a window of opportunity?  The idea… </vt:lpstr>
      <vt:lpstr>2. What is going on – a window of opportunity?  The idea… </vt:lpstr>
      <vt:lpstr>2. What is going on – a window of opportunity?  The concept… </vt:lpstr>
      <vt:lpstr>2. What is going on – a window of opportunity?  </vt:lpstr>
      <vt:lpstr>2. What is going on – a window of opportunity?  Organisation </vt:lpstr>
      <vt:lpstr>3. One conclusion: Data sharing is key</vt:lpstr>
      <vt:lpstr>3. One conclusion: Data sharing is key</vt:lpstr>
      <vt:lpstr>References</vt:lpstr>
    </vt:vector>
  </TitlesOfParts>
  <Company>Bank for International Settlements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sharing of micro data – a central bank perspective 2016 Survey conducted by the Irving Fisher Committee on Central Bank Statistics (IFC)</dc:title>
  <dc:creator>Huber, Claudia</dc:creator>
  <cp:lastModifiedBy>Jamal Qasem</cp:lastModifiedBy>
  <cp:revision>135</cp:revision>
  <cp:lastPrinted>2017-06-29T15:44:10Z</cp:lastPrinted>
  <dcterms:created xsi:type="dcterms:W3CDTF">2016-12-13T09:49:50Z</dcterms:created>
  <dcterms:modified xsi:type="dcterms:W3CDTF">2023-11-07T06:24:45Z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0x0101003384BE06080CC941BCD6D526E2F7E82500B966F08D6FFD8D41B7E85E2666810CEF</vt:lpwstr>
  </property>
  <property fmtid="{D5CDD505-2E9C-101B-9397-08002B2CF9AE}" pid="3" name="MSIP_Label_e9f17927-79b2-40d2-8aa6-1ef1eabb3585_Enabled">
    <vt:lpwstr>true</vt:lpwstr>
  </property>
  <property fmtid="{D5CDD505-2E9C-101B-9397-08002B2CF9AE}" pid="4" name="MSIP_Label_e9f17927-79b2-40d2-8aa6-1ef1eabb3585_SetDate">
    <vt:lpwstr>2023-11-07T06:24:32Z</vt:lpwstr>
  </property>
  <property fmtid="{D5CDD505-2E9C-101B-9397-08002B2CF9AE}" pid="5" name="MSIP_Label_e9f17927-79b2-40d2-8aa6-1ef1eabb3585_Method">
    <vt:lpwstr>Standard</vt:lpwstr>
  </property>
  <property fmtid="{D5CDD505-2E9C-101B-9397-08002B2CF9AE}" pid="6" name="MSIP_Label_e9f17927-79b2-40d2-8aa6-1ef1eabb3585_Name">
    <vt:lpwstr>defa4170-0d19-0005-0004-bc88714345d2</vt:lpwstr>
  </property>
  <property fmtid="{D5CDD505-2E9C-101B-9397-08002B2CF9AE}" pid="7" name="MSIP_Label_e9f17927-79b2-40d2-8aa6-1ef1eabb3585_SiteId">
    <vt:lpwstr>4aa5460f-975c-4915-88d5-cf81ff19b905</vt:lpwstr>
  </property>
  <property fmtid="{D5CDD505-2E9C-101B-9397-08002B2CF9AE}" pid="8" name="MSIP_Label_e9f17927-79b2-40d2-8aa6-1ef1eabb3585_ActionId">
    <vt:lpwstr>c3c397bb-8093-4e3b-8404-f93117cabd5c</vt:lpwstr>
  </property>
  <property fmtid="{D5CDD505-2E9C-101B-9397-08002B2CF9AE}" pid="9" name="MSIP_Label_e9f17927-79b2-40d2-8aa6-1ef1eabb3585_ContentBits">
    <vt:lpwstr>0</vt:lpwstr>
  </property>
</Properties>
</file>